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84" r:id="rId4"/>
    <p:sldId id="258" r:id="rId5"/>
    <p:sldId id="259" r:id="rId6"/>
    <p:sldId id="260" r:id="rId7"/>
    <p:sldId id="261" r:id="rId8"/>
    <p:sldId id="262" r:id="rId9"/>
    <p:sldId id="263" r:id="rId10"/>
    <p:sldId id="28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725" y="5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4D2A5-BA65-4DBC-ACCD-3EDA3323A8B5}" type="datetimeFigureOut">
              <a:rPr lang="en-IN" smtClean="0"/>
              <a:t>23-12-2025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72177A-9709-4744-83F2-599482AF56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9482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66342-72B6-49C0-8740-8700623F9DB0}" type="datetime1">
              <a:rPr lang="en-US" smtClean="0"/>
              <a:t>12/23/2025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0381C-8A9A-4C64-B771-3E25C96BA29D}" type="datetime1">
              <a:rPr lang="en-US" smtClean="0"/>
              <a:t>12/23/2025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6939" y="1716379"/>
            <a:ext cx="4866640" cy="35312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59B5A5-975D-4B2C-94B6-46D9158B8D1A}" type="datetime1">
              <a:rPr lang="en-US" smtClean="0"/>
              <a:t>12/23/2025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73369-7D48-4EB4-9804-276D17496519}" type="datetime1">
              <a:rPr lang="en-US" smtClean="0"/>
              <a:t>12/23/2025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7463D-290A-4C1B-B5F0-046C8B3B11E5}" type="datetime1">
              <a:rPr lang="en-US" smtClean="0"/>
              <a:t>12/23/2025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609676"/>
            <a:ext cx="8008620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7079" y="1819275"/>
            <a:ext cx="10373995" cy="33743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8F9265-F8D4-48B8-958F-684FB2A3F87D}" type="datetime1">
              <a:rPr lang="en-US" smtClean="0"/>
              <a:t>12/23/2025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kaggle.com/code/balraj98/unet-for-building-segmentation-pytorch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kaggle.com/datasets/balraj98/massachusetts-buildings-dataset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hyperlink" Target="https://drive.google.com/drive/folders/1bCpjt5gj1pcKABma2espjTPzSGuPFwtA?usp=shar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4muegNdScXMjNGDx5VmnLSMaysSB9k8i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onemapup.nic.in/upsida/master.aspx" TargetMode="External"/><Relationship Id="rId2" Type="http://schemas.openxmlformats.org/officeDocument/2006/relationships/hyperlink" Target="https://www.kaggle.com/datasets/balraj98/massachusetts-buildings-dataset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drive.google.com/file/d/1UuyCFHQ8w_zMNey-PbL13luKCFGhjRN8/view?usp=sharing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65401" y="1014337"/>
            <a:ext cx="8059420" cy="2693035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R="104139" algn="ctr">
              <a:lnSpc>
                <a:spcPct val="100000"/>
              </a:lnSpc>
              <a:spcBef>
                <a:spcPts val="1025"/>
              </a:spcBef>
            </a:pPr>
            <a:r>
              <a:rPr sz="2800" spc="-10" dirty="0">
                <a:latin typeface="Calibri"/>
                <a:cs typeface="Calibri"/>
              </a:rPr>
              <a:t>AIP3192</a:t>
            </a:r>
            <a:endParaRPr sz="2800">
              <a:latin typeface="Calibri"/>
              <a:cs typeface="Calibri"/>
            </a:endParaRPr>
          </a:p>
          <a:p>
            <a:pPr marL="41275" marR="28575" algn="ctr">
              <a:lnSpc>
                <a:spcPts val="3779"/>
              </a:lnSpc>
              <a:spcBef>
                <a:spcPts val="1650"/>
              </a:spcBef>
            </a:pPr>
            <a:r>
              <a:rPr sz="3500" dirty="0">
                <a:latin typeface="Calibri Light"/>
                <a:cs typeface="Calibri Light"/>
              </a:rPr>
              <a:t>Detection</a:t>
            </a:r>
            <a:r>
              <a:rPr sz="3500" spc="-60" dirty="0">
                <a:latin typeface="Calibri Light"/>
                <a:cs typeface="Calibri Light"/>
              </a:rPr>
              <a:t> </a:t>
            </a:r>
            <a:r>
              <a:rPr sz="3500" dirty="0">
                <a:latin typeface="Calibri Light"/>
                <a:cs typeface="Calibri Light"/>
              </a:rPr>
              <a:t>of</a:t>
            </a:r>
            <a:r>
              <a:rPr sz="3500" spc="-25" dirty="0">
                <a:latin typeface="Calibri Light"/>
                <a:cs typeface="Calibri Light"/>
              </a:rPr>
              <a:t> </a:t>
            </a:r>
            <a:r>
              <a:rPr sz="3500" dirty="0">
                <a:latin typeface="Calibri Light"/>
                <a:cs typeface="Calibri Light"/>
              </a:rPr>
              <a:t>Unplanned</a:t>
            </a:r>
            <a:r>
              <a:rPr sz="3500" spc="-75" dirty="0">
                <a:latin typeface="Calibri Light"/>
                <a:cs typeface="Calibri Light"/>
              </a:rPr>
              <a:t> </a:t>
            </a:r>
            <a:r>
              <a:rPr sz="3500" dirty="0">
                <a:latin typeface="Calibri Light"/>
                <a:cs typeface="Calibri Light"/>
              </a:rPr>
              <a:t>Urban</a:t>
            </a:r>
            <a:r>
              <a:rPr sz="3500" spc="-65" dirty="0">
                <a:latin typeface="Calibri Light"/>
                <a:cs typeface="Calibri Light"/>
              </a:rPr>
              <a:t> </a:t>
            </a:r>
            <a:r>
              <a:rPr sz="3500" spc="-10" dirty="0">
                <a:latin typeface="Calibri Light"/>
                <a:cs typeface="Calibri Light"/>
              </a:rPr>
              <a:t>Development Deviation</a:t>
            </a:r>
            <a:endParaRPr sz="3500">
              <a:latin typeface="Calibri Light"/>
              <a:cs typeface="Calibri Light"/>
            </a:endParaRPr>
          </a:p>
          <a:p>
            <a:pPr marL="12700" marR="5080" indent="1905" algn="ctr">
              <a:lnSpc>
                <a:spcPts val="3779"/>
              </a:lnSpc>
            </a:pPr>
            <a:r>
              <a:rPr sz="3500" dirty="0">
                <a:latin typeface="Calibri Light"/>
                <a:cs typeface="Calibri Light"/>
              </a:rPr>
              <a:t>using</a:t>
            </a:r>
            <a:r>
              <a:rPr sz="3500" spc="-100" dirty="0">
                <a:latin typeface="Calibri Light"/>
                <a:cs typeface="Calibri Light"/>
              </a:rPr>
              <a:t> </a:t>
            </a:r>
            <a:r>
              <a:rPr sz="3500" spc="-10" dirty="0">
                <a:latin typeface="Calibri Light"/>
                <a:cs typeface="Calibri Light"/>
              </a:rPr>
              <a:t>multi-</a:t>
            </a:r>
            <a:r>
              <a:rPr sz="3500" dirty="0">
                <a:latin typeface="Calibri Light"/>
                <a:cs typeface="Calibri Light"/>
              </a:rPr>
              <a:t>approaches</a:t>
            </a:r>
            <a:r>
              <a:rPr sz="3500" spc="-100" dirty="0">
                <a:latin typeface="Calibri Light"/>
                <a:cs typeface="Calibri Light"/>
              </a:rPr>
              <a:t> </a:t>
            </a:r>
            <a:r>
              <a:rPr sz="3500" dirty="0">
                <a:latin typeface="Calibri Light"/>
                <a:cs typeface="Calibri Light"/>
              </a:rPr>
              <a:t>for</a:t>
            </a:r>
            <a:r>
              <a:rPr sz="3500" spc="-60" dirty="0">
                <a:latin typeface="Calibri Light"/>
                <a:cs typeface="Calibri Light"/>
              </a:rPr>
              <a:t> </a:t>
            </a:r>
            <a:r>
              <a:rPr sz="3500" dirty="0">
                <a:latin typeface="Calibri Light"/>
                <a:cs typeface="Calibri Light"/>
              </a:rPr>
              <a:t>Analysis</a:t>
            </a:r>
            <a:r>
              <a:rPr sz="3500" spc="-90" dirty="0">
                <a:latin typeface="Calibri Light"/>
                <a:cs typeface="Calibri Light"/>
              </a:rPr>
              <a:t> </a:t>
            </a:r>
            <a:r>
              <a:rPr sz="3500" spc="-25" dirty="0">
                <a:latin typeface="Calibri Light"/>
                <a:cs typeface="Calibri Light"/>
              </a:rPr>
              <a:t>of </a:t>
            </a:r>
            <a:r>
              <a:rPr sz="3500" dirty="0">
                <a:latin typeface="Calibri Light"/>
                <a:cs typeface="Calibri Light"/>
              </a:rPr>
              <a:t>Government</a:t>
            </a:r>
            <a:r>
              <a:rPr sz="3500" spc="-105" dirty="0">
                <a:latin typeface="Calibri Light"/>
                <a:cs typeface="Calibri Light"/>
              </a:rPr>
              <a:t> </a:t>
            </a:r>
            <a:r>
              <a:rPr sz="3500" dirty="0">
                <a:latin typeface="Calibri Light"/>
                <a:cs typeface="Calibri Light"/>
              </a:rPr>
              <a:t>Plan</a:t>
            </a:r>
            <a:r>
              <a:rPr sz="3500" spc="-80" dirty="0">
                <a:latin typeface="Calibri Light"/>
                <a:cs typeface="Calibri Light"/>
              </a:rPr>
              <a:t> </a:t>
            </a:r>
            <a:r>
              <a:rPr sz="3500" dirty="0">
                <a:latin typeface="Calibri Light"/>
                <a:cs typeface="Calibri Light"/>
              </a:rPr>
              <a:t>Maps</a:t>
            </a:r>
            <a:r>
              <a:rPr sz="3500" spc="-80" dirty="0">
                <a:latin typeface="Calibri Light"/>
                <a:cs typeface="Calibri Light"/>
              </a:rPr>
              <a:t> </a:t>
            </a:r>
            <a:r>
              <a:rPr sz="3500" dirty="0">
                <a:latin typeface="Calibri Light"/>
                <a:cs typeface="Calibri Light"/>
              </a:rPr>
              <a:t>and</a:t>
            </a:r>
            <a:r>
              <a:rPr sz="3500" spc="-90" dirty="0">
                <a:latin typeface="Calibri Light"/>
                <a:cs typeface="Calibri Light"/>
              </a:rPr>
              <a:t> </a:t>
            </a:r>
            <a:r>
              <a:rPr sz="3500" dirty="0">
                <a:latin typeface="Calibri Light"/>
                <a:cs typeface="Calibri Light"/>
              </a:rPr>
              <a:t>Satellite</a:t>
            </a:r>
            <a:r>
              <a:rPr sz="3500" spc="-55" dirty="0">
                <a:latin typeface="Calibri Light"/>
                <a:cs typeface="Calibri Light"/>
              </a:rPr>
              <a:t> </a:t>
            </a:r>
            <a:r>
              <a:rPr sz="3500" spc="-10" dirty="0">
                <a:latin typeface="Calibri Light"/>
                <a:cs typeface="Calibri Light"/>
              </a:rPr>
              <a:t>Imagery</a:t>
            </a:r>
            <a:endParaRPr sz="35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97707" y="4073728"/>
            <a:ext cx="5198110" cy="2201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36420">
              <a:lnSpc>
                <a:spcPts val="2395"/>
              </a:lnSpc>
              <a:spcBef>
                <a:spcPts val="100"/>
              </a:spcBef>
            </a:pPr>
            <a:r>
              <a:rPr sz="2100" b="1" spc="-10" dirty="0">
                <a:latin typeface="Calibri"/>
                <a:cs typeface="Calibri"/>
              </a:rPr>
              <a:t>Presented</a:t>
            </a:r>
            <a:r>
              <a:rPr sz="2100" b="1" spc="-70" dirty="0">
                <a:latin typeface="Calibri"/>
                <a:cs typeface="Calibri"/>
              </a:rPr>
              <a:t> </a:t>
            </a:r>
            <a:r>
              <a:rPr sz="2100" b="1" spc="-25" dirty="0">
                <a:latin typeface="Calibri"/>
                <a:cs typeface="Calibri"/>
              </a:rPr>
              <a:t>By:</a:t>
            </a:r>
            <a:endParaRPr sz="2100">
              <a:latin typeface="Calibri"/>
              <a:cs typeface="Calibri"/>
            </a:endParaRPr>
          </a:p>
          <a:p>
            <a:pPr marL="1033780" indent="-192405">
              <a:lnSpc>
                <a:spcPts val="2270"/>
              </a:lnSpc>
              <a:buChar char="•"/>
              <a:tabLst>
                <a:tab pos="1033780" algn="l"/>
              </a:tabLst>
            </a:pPr>
            <a:r>
              <a:rPr sz="2100" dirty="0">
                <a:latin typeface="Calibri"/>
                <a:cs typeface="Calibri"/>
              </a:rPr>
              <a:t>Aryan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Parashar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—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23AIBEA214</a:t>
            </a:r>
            <a:endParaRPr sz="2100">
              <a:latin typeface="Calibri"/>
              <a:cs typeface="Calibri"/>
            </a:endParaRPr>
          </a:p>
          <a:p>
            <a:pPr marL="1024890" indent="-192405">
              <a:lnSpc>
                <a:spcPts val="2395"/>
              </a:lnSpc>
              <a:buChar char="•"/>
              <a:tabLst>
                <a:tab pos="1024890" algn="l"/>
              </a:tabLst>
            </a:pPr>
            <a:r>
              <a:rPr sz="2100" dirty="0">
                <a:latin typeface="Calibri"/>
                <a:cs typeface="Calibri"/>
              </a:rPr>
              <a:t>Prakhar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Saxena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—</a:t>
            </a:r>
            <a:r>
              <a:rPr sz="2100" spc="-7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23AIBEA187</a:t>
            </a:r>
            <a:endParaRPr sz="2100">
              <a:latin typeface="Calibri"/>
              <a:cs typeface="Calibri"/>
            </a:endParaRPr>
          </a:p>
          <a:p>
            <a:pPr algn="ctr">
              <a:lnSpc>
                <a:spcPts val="2395"/>
              </a:lnSpc>
              <a:spcBef>
                <a:spcPts val="745"/>
              </a:spcBef>
            </a:pPr>
            <a:r>
              <a:rPr sz="2100" b="1" dirty="0">
                <a:latin typeface="Calibri"/>
                <a:cs typeface="Calibri"/>
              </a:rPr>
              <a:t>Under</a:t>
            </a:r>
            <a:r>
              <a:rPr sz="2100" b="1" spc="-60" dirty="0">
                <a:latin typeface="Calibri"/>
                <a:cs typeface="Calibri"/>
              </a:rPr>
              <a:t> </a:t>
            </a:r>
            <a:r>
              <a:rPr sz="2100" b="1" dirty="0">
                <a:latin typeface="Calibri"/>
                <a:cs typeface="Calibri"/>
              </a:rPr>
              <a:t>Guidance</a:t>
            </a:r>
            <a:r>
              <a:rPr sz="2100" b="1" spc="-65" dirty="0">
                <a:latin typeface="Calibri"/>
                <a:cs typeface="Calibri"/>
              </a:rPr>
              <a:t> </a:t>
            </a:r>
            <a:r>
              <a:rPr sz="2100" b="1" spc="-25" dirty="0">
                <a:latin typeface="Calibri"/>
                <a:cs typeface="Calibri"/>
              </a:rPr>
              <a:t>of:</a:t>
            </a:r>
            <a:endParaRPr sz="2100">
              <a:latin typeface="Calibri"/>
              <a:cs typeface="Calibri"/>
            </a:endParaRPr>
          </a:p>
          <a:p>
            <a:pPr algn="ctr">
              <a:lnSpc>
                <a:spcPts val="2270"/>
              </a:lnSpc>
            </a:pPr>
            <a:r>
              <a:rPr sz="2100" dirty="0">
                <a:latin typeface="Calibri"/>
                <a:cs typeface="Calibri"/>
              </a:rPr>
              <a:t>Nadia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Ma’am</a:t>
            </a:r>
            <a:endParaRPr sz="2100">
              <a:latin typeface="Calibri"/>
              <a:cs typeface="Calibri"/>
            </a:endParaRPr>
          </a:p>
          <a:p>
            <a:pPr algn="ctr">
              <a:lnSpc>
                <a:spcPts val="2270"/>
              </a:lnSpc>
            </a:pPr>
            <a:r>
              <a:rPr sz="2100" spc="-10" dirty="0">
                <a:latin typeface="Calibri"/>
                <a:cs typeface="Calibri"/>
              </a:rPr>
              <a:t>Interdisciplinary</a:t>
            </a:r>
            <a:r>
              <a:rPr sz="2100" spc="-6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Centre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for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Artificial</a:t>
            </a:r>
            <a:r>
              <a:rPr sz="2100" spc="-6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Intelligence</a:t>
            </a:r>
            <a:endParaRPr sz="2100">
              <a:latin typeface="Calibri"/>
              <a:cs typeface="Calibri"/>
            </a:endParaRPr>
          </a:p>
          <a:p>
            <a:pPr algn="ctr">
              <a:lnSpc>
                <a:spcPts val="2395"/>
              </a:lnSpc>
            </a:pPr>
            <a:r>
              <a:rPr sz="2100" dirty="0">
                <a:latin typeface="Calibri"/>
                <a:cs typeface="Calibri"/>
              </a:rPr>
              <a:t>Aligarh</a:t>
            </a:r>
            <a:r>
              <a:rPr sz="2100" spc="-7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Muslim</a:t>
            </a:r>
            <a:r>
              <a:rPr sz="2100" spc="-7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University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21791" y="321056"/>
            <a:ext cx="10290175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1" dirty="0">
                <a:latin typeface="Calibri"/>
                <a:cs typeface="Calibri"/>
              </a:rPr>
              <a:t>Zakir</a:t>
            </a:r>
            <a:r>
              <a:rPr sz="3800" b="1" spc="-50" dirty="0">
                <a:latin typeface="Calibri"/>
                <a:cs typeface="Calibri"/>
              </a:rPr>
              <a:t> </a:t>
            </a:r>
            <a:r>
              <a:rPr sz="3800" b="1" dirty="0">
                <a:latin typeface="Calibri"/>
                <a:cs typeface="Calibri"/>
              </a:rPr>
              <a:t>Husain</a:t>
            </a:r>
            <a:r>
              <a:rPr sz="3800" b="1" spc="-30" dirty="0">
                <a:latin typeface="Calibri"/>
                <a:cs typeface="Calibri"/>
              </a:rPr>
              <a:t> </a:t>
            </a:r>
            <a:r>
              <a:rPr sz="3800" b="1" dirty="0">
                <a:latin typeface="Calibri"/>
                <a:cs typeface="Calibri"/>
              </a:rPr>
              <a:t>College</a:t>
            </a:r>
            <a:r>
              <a:rPr sz="3800" b="1" spc="-45" dirty="0">
                <a:latin typeface="Calibri"/>
                <a:cs typeface="Calibri"/>
              </a:rPr>
              <a:t> </a:t>
            </a:r>
            <a:r>
              <a:rPr sz="3800" b="1" dirty="0">
                <a:latin typeface="Calibri"/>
                <a:cs typeface="Calibri"/>
              </a:rPr>
              <a:t>of</a:t>
            </a:r>
            <a:r>
              <a:rPr sz="3800" b="1" spc="-35" dirty="0">
                <a:latin typeface="Calibri"/>
                <a:cs typeface="Calibri"/>
              </a:rPr>
              <a:t> </a:t>
            </a:r>
            <a:r>
              <a:rPr sz="3800" b="1" dirty="0">
                <a:latin typeface="Calibri"/>
                <a:cs typeface="Calibri"/>
              </a:rPr>
              <a:t>Engineering</a:t>
            </a:r>
            <a:r>
              <a:rPr sz="3800" b="1" spc="-55" dirty="0">
                <a:latin typeface="Calibri"/>
                <a:cs typeface="Calibri"/>
              </a:rPr>
              <a:t> </a:t>
            </a:r>
            <a:r>
              <a:rPr sz="3800" b="1" dirty="0">
                <a:latin typeface="Calibri"/>
                <a:cs typeface="Calibri"/>
              </a:rPr>
              <a:t>and</a:t>
            </a:r>
            <a:r>
              <a:rPr sz="3800" b="1" spc="-40" dirty="0">
                <a:latin typeface="Calibri"/>
                <a:cs typeface="Calibri"/>
              </a:rPr>
              <a:t> </a:t>
            </a:r>
            <a:r>
              <a:rPr sz="3800" b="1" spc="-10" dirty="0">
                <a:latin typeface="Calibri"/>
                <a:cs typeface="Calibri"/>
              </a:rPr>
              <a:t>Technology</a:t>
            </a:r>
            <a:endParaRPr sz="3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94E0D-34D7-DC8F-0D1E-C17E5C0E5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988" y="768682"/>
            <a:ext cx="9065261" cy="384721"/>
          </a:xfrm>
        </p:spPr>
        <p:txBody>
          <a:bodyPr/>
          <a:lstStyle/>
          <a:p>
            <a:r>
              <a:rPr lang="en-IN" sz="2500" dirty="0" err="1">
                <a:latin typeface="Calibri"/>
                <a:cs typeface="Calibri"/>
              </a:rPr>
              <a:t>Color</a:t>
            </a:r>
            <a:r>
              <a:rPr lang="en-IN" sz="2500" spc="-60" dirty="0">
                <a:latin typeface="Calibri"/>
                <a:cs typeface="Calibri"/>
              </a:rPr>
              <a:t> </a:t>
            </a:r>
            <a:r>
              <a:rPr lang="en-IN" sz="2500" spc="-10" dirty="0">
                <a:latin typeface="Calibri"/>
                <a:cs typeface="Calibri"/>
              </a:rPr>
              <a:t>reduction Results (K number of </a:t>
            </a:r>
            <a:r>
              <a:rPr lang="en-IN" sz="2500" spc="-10" dirty="0" err="1">
                <a:latin typeface="Calibri"/>
                <a:cs typeface="Calibri"/>
              </a:rPr>
              <a:t>color</a:t>
            </a:r>
            <a:r>
              <a:rPr lang="en-IN" sz="2500" spc="-10" dirty="0">
                <a:latin typeface="Calibri"/>
                <a:cs typeface="Calibri"/>
              </a:rPr>
              <a:t> clusters):</a:t>
            </a:r>
            <a:endParaRPr lang="en-IN" sz="2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119D9A-65F1-DF5B-BD69-00E0B7A522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00" b="15686"/>
          <a:stretch>
            <a:fillRect/>
          </a:stretch>
        </p:blipFill>
        <p:spPr>
          <a:xfrm>
            <a:off x="916938" y="1752601"/>
            <a:ext cx="10608028" cy="3657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A521BF-C93B-489E-94AE-8E36F314A7BB}"/>
              </a:ext>
            </a:extLst>
          </p:cNvPr>
          <p:cNvSpPr txBox="1"/>
          <p:nvPr/>
        </p:nvSpPr>
        <p:spPr>
          <a:xfrm>
            <a:off x="935988" y="5410201"/>
            <a:ext cx="10588978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/>
              <a:t>Fig.6: K means Clustering effect on “Ozone City” Layout Map </a:t>
            </a:r>
          </a:p>
          <a:p>
            <a:r>
              <a:rPr lang="en-US" sz="1700" dirty="0"/>
              <a:t>          (original many colors {in left} and after k means only 5 colors {in right})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633B7E-A9D3-18C8-A12A-26B6A17FB25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r>
              <a:rPr lang="en-IN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340111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71983"/>
            <a:ext cx="108648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10" dirty="0"/>
              <a:t>Result</a:t>
            </a:r>
            <a:endParaRPr sz="3400"/>
          </a:p>
        </p:txBody>
      </p:sp>
      <p:sp>
        <p:nvSpPr>
          <p:cNvPr id="3" name="object 3"/>
          <p:cNvSpPr txBox="1"/>
          <p:nvPr/>
        </p:nvSpPr>
        <p:spPr>
          <a:xfrm>
            <a:off x="442671" y="869540"/>
            <a:ext cx="4759960" cy="1315085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9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Great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results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layout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maps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ts val="2510"/>
              </a:lnSpc>
              <a:spcBef>
                <a:spcPts val="780"/>
              </a:spcBef>
            </a:pPr>
            <a:r>
              <a:rPr sz="2200" spc="-10" dirty="0">
                <a:latin typeface="Calibri"/>
                <a:cs typeface="Calibri"/>
              </a:rPr>
              <a:t>Grayscale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clearly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show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boundary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lines</a:t>
            </a:r>
            <a:endParaRPr sz="2200" dirty="0">
              <a:latin typeface="Calibri"/>
              <a:cs typeface="Calibri"/>
            </a:endParaRPr>
          </a:p>
          <a:p>
            <a:pPr marL="12700">
              <a:lnSpc>
                <a:spcPts val="2510"/>
              </a:lnSpc>
            </a:pPr>
            <a:r>
              <a:rPr sz="2200" dirty="0">
                <a:latin typeface="Calibri"/>
                <a:cs typeface="Calibri"/>
              </a:rPr>
              <a:t>as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proposed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map.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39814" y="912593"/>
            <a:ext cx="4655185" cy="1315085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9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Poor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results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Satellite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images</a:t>
            </a:r>
            <a:endParaRPr sz="2800">
              <a:latin typeface="Calibri"/>
              <a:cs typeface="Calibri"/>
            </a:endParaRPr>
          </a:p>
          <a:p>
            <a:pPr marL="12700" marR="645795">
              <a:lnSpc>
                <a:spcPts val="2380"/>
              </a:lnSpc>
              <a:spcBef>
                <a:spcPts val="1075"/>
              </a:spcBef>
            </a:pPr>
            <a:r>
              <a:rPr sz="2200" dirty="0">
                <a:latin typeface="Calibri"/>
                <a:cs typeface="Calibri"/>
              </a:rPr>
              <a:t>Because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noise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satellite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images </a:t>
            </a:r>
            <a:r>
              <a:rPr sz="2200" dirty="0">
                <a:latin typeface="Calibri"/>
                <a:cs typeface="Calibri"/>
              </a:rPr>
              <a:t>boundary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are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not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clear</a:t>
            </a:r>
            <a:r>
              <a:rPr sz="2200" spc="-20" dirty="0">
                <a:latin typeface="Calibri"/>
                <a:cs typeface="Calibri"/>
              </a:rPr>
              <a:t> here.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93278" y="2491400"/>
            <a:ext cx="2734990" cy="318025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36538" y="2488238"/>
            <a:ext cx="2806545" cy="3204104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19862" y="2610244"/>
            <a:ext cx="5672076" cy="3022934"/>
            <a:chOff x="123823" y="2663138"/>
            <a:chExt cx="5672076" cy="2998022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rcRect t="5020"/>
            <a:stretch>
              <a:fillRect/>
            </a:stretch>
          </p:blipFill>
          <p:spPr>
            <a:xfrm>
              <a:off x="2933700" y="2663138"/>
              <a:ext cx="2862199" cy="29497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823" y="2663139"/>
              <a:ext cx="2809875" cy="299802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19862" y="2445765"/>
            <a:ext cx="54356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latin typeface="Calibri"/>
                <a:cs typeface="Calibri"/>
              </a:rPr>
              <a:t>Layout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21525" y="5945407"/>
            <a:ext cx="3436875" cy="3052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50" dirty="0">
                <a:latin typeface="Calibri"/>
                <a:cs typeface="Calibri"/>
              </a:rPr>
              <a:t>Take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aways:</a:t>
            </a:r>
            <a:r>
              <a:rPr sz="1900" spc="29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Layout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are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done</a:t>
            </a:r>
            <a:endParaRPr sz="190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21524" y="6138212"/>
            <a:ext cx="5341875" cy="3052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dirty="0">
                <a:latin typeface="Calibri"/>
                <a:cs typeface="Calibri"/>
              </a:rPr>
              <a:t>Search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for</a:t>
            </a:r>
            <a:r>
              <a:rPr sz="1900" spc="-7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appropriate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technique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for</a:t>
            </a:r>
            <a:r>
              <a:rPr sz="1900" spc="-7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satellite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images</a:t>
            </a:r>
            <a:endParaRPr sz="1900" dirty="0">
              <a:latin typeface="Calibri"/>
              <a:cs typeface="Calibri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747EFF-DF56-1D99-A0F1-3822F8ACAD9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084"/>
          <a:stretch>
            <a:fillRect/>
          </a:stretch>
        </p:blipFill>
        <p:spPr>
          <a:xfrm>
            <a:off x="2951632" y="2563900"/>
            <a:ext cx="2950367" cy="30788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C2BD07-7D41-CF80-36BD-63C7A69E4DFF}"/>
              </a:ext>
            </a:extLst>
          </p:cNvPr>
          <p:cNvSpPr txBox="1"/>
          <p:nvPr/>
        </p:nvSpPr>
        <p:spPr>
          <a:xfrm>
            <a:off x="127754" y="5512074"/>
            <a:ext cx="6093618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/>
              <a:t>Fig 7. Approach 1 Results</a:t>
            </a:r>
            <a:endParaRPr lang="en-IN" sz="170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0313F3B-B539-2ED5-B58B-265B10DC8A0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r>
              <a:rPr lang="en-IN" dirty="0"/>
              <a:t>8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475722"/>
            <a:ext cx="38322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Image</a:t>
            </a:r>
            <a:r>
              <a:rPr spc="-35" dirty="0"/>
              <a:t> </a:t>
            </a:r>
            <a:r>
              <a:rPr spc="-10" dirty="0"/>
              <a:t>Alignment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9600" y="1196130"/>
            <a:ext cx="3276600" cy="41286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280"/>
              </a:lnSpc>
              <a:spcBef>
                <a:spcPts val="810"/>
              </a:spcBef>
            </a:pPr>
            <a:endParaRPr lang="en-US" sz="2000" dirty="0">
              <a:latin typeface="Calibri"/>
              <a:cs typeface="Calibri"/>
            </a:endParaRPr>
          </a:p>
          <a:p>
            <a:pPr marL="12700">
              <a:lnSpc>
                <a:spcPts val="2280"/>
              </a:lnSpc>
              <a:spcBef>
                <a:spcPts val="810"/>
              </a:spcBef>
            </a:pPr>
            <a:r>
              <a:rPr sz="2000" dirty="0">
                <a:latin typeface="Calibri"/>
                <a:cs typeface="Calibri"/>
              </a:rPr>
              <a:t>We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have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taken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image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512*512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pixel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breaking</a:t>
            </a:r>
            <a:endParaRPr sz="2000" dirty="0">
              <a:latin typeface="Calibri"/>
              <a:cs typeface="Calibri"/>
            </a:endParaRPr>
          </a:p>
          <a:p>
            <a:pPr marL="12700">
              <a:lnSpc>
                <a:spcPts val="2280"/>
              </a:lnSpc>
            </a:pPr>
            <a:r>
              <a:rPr sz="2000" dirty="0">
                <a:latin typeface="Calibri"/>
                <a:cs typeface="Calibri"/>
              </a:rPr>
              <a:t>both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them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into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“n*n”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size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tiles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user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input)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.</a:t>
            </a:r>
            <a:endParaRPr sz="2000" dirty="0">
              <a:latin typeface="Calibri"/>
              <a:cs typeface="Calibri"/>
            </a:endParaRPr>
          </a:p>
          <a:p>
            <a:pPr marL="12700">
              <a:lnSpc>
                <a:spcPts val="2280"/>
              </a:lnSpc>
              <a:spcBef>
                <a:spcPts val="770"/>
              </a:spcBef>
            </a:pPr>
            <a:r>
              <a:rPr sz="2000" dirty="0">
                <a:latin typeface="Calibri"/>
                <a:cs typeface="Calibri"/>
              </a:rPr>
              <a:t>Then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comparing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each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pixel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each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tile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by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using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SSIM</a:t>
            </a:r>
            <a:endParaRPr sz="2000" dirty="0">
              <a:latin typeface="Calibri"/>
              <a:cs typeface="Calibri"/>
            </a:endParaRPr>
          </a:p>
          <a:p>
            <a:pPr marL="12700">
              <a:lnSpc>
                <a:spcPts val="2280"/>
              </a:lnSpc>
            </a:pPr>
            <a:r>
              <a:rPr sz="2000" spc="-10" dirty="0">
                <a:latin typeface="Calibri"/>
                <a:cs typeface="Calibri"/>
              </a:rPr>
              <a:t>(Structural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Similarity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Index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Measure)</a:t>
            </a:r>
            <a:endParaRPr sz="2000" dirty="0">
              <a:latin typeface="Calibri"/>
              <a:cs typeface="Calibri"/>
            </a:endParaRPr>
          </a:p>
          <a:p>
            <a:pPr marL="12700" marR="57150">
              <a:lnSpc>
                <a:spcPts val="2160"/>
              </a:lnSpc>
              <a:spcBef>
                <a:spcPts val="1030"/>
              </a:spcBef>
            </a:pPr>
            <a:r>
              <a:rPr sz="2000" dirty="0">
                <a:latin typeface="Calibri"/>
                <a:cs typeface="Calibri"/>
              </a:rPr>
              <a:t>If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lesser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certain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threshold(0.4),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than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pixel </a:t>
            </a:r>
            <a:r>
              <a:rPr sz="2000" dirty="0">
                <a:latin typeface="Calibri"/>
                <a:cs typeface="Calibri"/>
              </a:rPr>
              <a:t>will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classified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dissimilar.</a:t>
            </a:r>
            <a:endParaRPr sz="2000" dirty="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00600" y="1524000"/>
            <a:ext cx="6705600" cy="35812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A53881-B99E-5511-F237-0FEE5748C27F}"/>
              </a:ext>
            </a:extLst>
          </p:cNvPr>
          <p:cNvSpPr txBox="1"/>
          <p:nvPr/>
        </p:nvSpPr>
        <p:spPr>
          <a:xfrm>
            <a:off x="4800600" y="5143373"/>
            <a:ext cx="6705600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/>
              <a:t>Fig.8: </a:t>
            </a:r>
            <a:r>
              <a:rPr lang="en-US" sz="1600" dirty="0"/>
              <a:t>Formula used for SSIM, mentioned in research paper [2]</a:t>
            </a:r>
            <a:endParaRPr lang="en-IN" sz="170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2FAA43E-1DDB-0A07-5532-D83FCFB992D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r>
              <a:rPr lang="en-US" dirty="0"/>
              <a:t>9</a:t>
            </a:r>
            <a:endParaRPr lang="en-IN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6542" y="269824"/>
            <a:ext cx="442849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SSIM</a:t>
            </a:r>
            <a:r>
              <a:rPr sz="2800" spc="-90" dirty="0"/>
              <a:t> </a:t>
            </a:r>
            <a:r>
              <a:rPr sz="2800" dirty="0"/>
              <a:t>for</a:t>
            </a:r>
            <a:r>
              <a:rPr sz="2800" spc="-90" dirty="0"/>
              <a:t> </a:t>
            </a:r>
            <a:r>
              <a:rPr sz="2800" dirty="0"/>
              <a:t>Deviation</a:t>
            </a:r>
            <a:r>
              <a:rPr sz="2800" spc="-90" dirty="0"/>
              <a:t> </a:t>
            </a:r>
            <a:r>
              <a:rPr sz="2800" spc="-10" dirty="0"/>
              <a:t>Detection</a:t>
            </a:r>
            <a:endParaRPr sz="2800" dirty="0"/>
          </a:p>
        </p:txBody>
      </p:sp>
      <p:sp>
        <p:nvSpPr>
          <p:cNvPr id="3" name="object 3"/>
          <p:cNvSpPr txBox="1"/>
          <p:nvPr/>
        </p:nvSpPr>
        <p:spPr>
          <a:xfrm>
            <a:off x="326542" y="680892"/>
            <a:ext cx="4061969" cy="247260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ts val="2700"/>
              </a:lnSpc>
              <a:spcBef>
                <a:spcPts val="415"/>
              </a:spcBef>
              <a:tabLst>
                <a:tab pos="241300" algn="l"/>
              </a:tabLst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Compare each pixel of each tile with respective to tile’s pixel in other image map. </a:t>
            </a:r>
          </a:p>
          <a:p>
            <a:pPr marL="12700">
              <a:lnSpc>
                <a:spcPts val="2700"/>
              </a:lnSpc>
              <a:spcBef>
                <a:spcPts val="415"/>
              </a:spcBef>
              <a:tabLst>
                <a:tab pos="241300" algn="l"/>
              </a:tabLst>
            </a:pPr>
            <a:r>
              <a:rPr lang="en-US" sz="2200" dirty="0">
                <a:latin typeface="Calibri"/>
                <a:cs typeface="Calibri"/>
              </a:rPr>
              <a:t>Deviation</a:t>
            </a:r>
            <a:r>
              <a:rPr lang="en-US" sz="2200" spc="-120" dirty="0">
                <a:latin typeface="Calibri"/>
                <a:cs typeface="Calibri"/>
              </a:rPr>
              <a:t> </a:t>
            </a:r>
            <a:r>
              <a:rPr lang="en-US" sz="2200" spc="-10" dirty="0">
                <a:latin typeface="Calibri"/>
                <a:cs typeface="Calibri"/>
              </a:rPr>
              <a:t>value</a:t>
            </a:r>
            <a:endParaRPr lang="en-US" sz="2200" dirty="0">
              <a:latin typeface="Calibri"/>
              <a:cs typeface="Calibri"/>
            </a:endParaRPr>
          </a:p>
          <a:p>
            <a:pPr marL="469265" lvl="1" indent="-228600">
              <a:lnSpc>
                <a:spcPts val="2400"/>
              </a:lnSpc>
              <a:buChar char="•"/>
              <a:tabLst>
                <a:tab pos="469265" algn="l"/>
              </a:tabLst>
            </a:pPr>
            <a:r>
              <a:rPr lang="en-US" sz="2200" dirty="0">
                <a:latin typeface="Calibri"/>
                <a:cs typeface="Calibri"/>
              </a:rPr>
              <a:t>&lt;0.3</a:t>
            </a:r>
            <a:r>
              <a:rPr lang="en-US" sz="2200" spc="-40" dirty="0">
                <a:latin typeface="Calibri"/>
                <a:cs typeface="Calibri"/>
              </a:rPr>
              <a:t> </a:t>
            </a:r>
            <a:r>
              <a:rPr lang="en-US" sz="2200" dirty="0">
                <a:latin typeface="Calibri"/>
                <a:cs typeface="Calibri"/>
              </a:rPr>
              <a:t>→</a:t>
            </a:r>
            <a:r>
              <a:rPr lang="en-US" sz="2200" spc="-35" dirty="0">
                <a:latin typeface="Calibri"/>
                <a:cs typeface="Calibri"/>
              </a:rPr>
              <a:t> </a:t>
            </a:r>
            <a:r>
              <a:rPr lang="en-US" sz="2200" dirty="0">
                <a:latin typeface="Calibri"/>
                <a:cs typeface="Calibri"/>
              </a:rPr>
              <a:t>High</a:t>
            </a:r>
            <a:r>
              <a:rPr lang="en-US" sz="2200" spc="-35" dirty="0">
                <a:latin typeface="Calibri"/>
                <a:cs typeface="Calibri"/>
              </a:rPr>
              <a:t> </a:t>
            </a:r>
            <a:r>
              <a:rPr lang="en-US" sz="2200" spc="-10" dirty="0">
                <a:latin typeface="Calibri"/>
                <a:cs typeface="Calibri"/>
              </a:rPr>
              <a:t>compliance</a:t>
            </a:r>
            <a:endParaRPr lang="en-US" sz="2200" dirty="0">
              <a:latin typeface="Calibri"/>
              <a:cs typeface="Calibri"/>
            </a:endParaRPr>
          </a:p>
          <a:p>
            <a:pPr marL="469265" lvl="1" indent="-228600">
              <a:lnSpc>
                <a:spcPts val="2400"/>
              </a:lnSpc>
              <a:buChar char="•"/>
              <a:tabLst>
                <a:tab pos="469265" algn="l"/>
              </a:tabLst>
            </a:pPr>
            <a:r>
              <a:rPr lang="en-US" sz="2200" dirty="0">
                <a:latin typeface="Calibri"/>
                <a:cs typeface="Calibri"/>
              </a:rPr>
              <a:t>0.4–0.6</a:t>
            </a:r>
            <a:r>
              <a:rPr lang="en-US" sz="2200" spc="-45" dirty="0">
                <a:latin typeface="Calibri"/>
                <a:cs typeface="Calibri"/>
              </a:rPr>
              <a:t> </a:t>
            </a:r>
            <a:r>
              <a:rPr lang="en-US" sz="2200" dirty="0">
                <a:latin typeface="Calibri"/>
                <a:cs typeface="Calibri"/>
              </a:rPr>
              <a:t>→</a:t>
            </a:r>
            <a:r>
              <a:rPr lang="en-US" sz="2200" spc="-30" dirty="0">
                <a:latin typeface="Calibri"/>
                <a:cs typeface="Calibri"/>
              </a:rPr>
              <a:t> </a:t>
            </a:r>
            <a:r>
              <a:rPr lang="en-US" sz="2200" spc="-10" dirty="0">
                <a:latin typeface="Calibri"/>
                <a:cs typeface="Calibri"/>
              </a:rPr>
              <a:t>Moderate</a:t>
            </a:r>
            <a:endParaRPr lang="en-US" sz="2200" dirty="0">
              <a:latin typeface="Calibri"/>
              <a:cs typeface="Calibri"/>
            </a:endParaRPr>
          </a:p>
          <a:p>
            <a:pPr marL="469265" lvl="1" indent="-228600">
              <a:lnSpc>
                <a:spcPts val="2700"/>
              </a:lnSpc>
              <a:buChar char="•"/>
              <a:tabLst>
                <a:tab pos="469265" algn="l"/>
              </a:tabLst>
            </a:pPr>
            <a:r>
              <a:rPr lang="en-US" sz="2200" dirty="0">
                <a:latin typeface="Calibri"/>
                <a:cs typeface="Calibri"/>
              </a:rPr>
              <a:t>&gt;0.7</a:t>
            </a:r>
            <a:r>
              <a:rPr lang="en-US" sz="2200" spc="-40" dirty="0">
                <a:latin typeface="Calibri"/>
                <a:cs typeface="Calibri"/>
              </a:rPr>
              <a:t> </a:t>
            </a:r>
            <a:r>
              <a:rPr lang="en-US" sz="2200" dirty="0">
                <a:latin typeface="Calibri"/>
                <a:cs typeface="Calibri"/>
              </a:rPr>
              <a:t>→</a:t>
            </a:r>
            <a:r>
              <a:rPr lang="en-US" sz="2200" spc="-35" dirty="0">
                <a:latin typeface="Calibri"/>
                <a:cs typeface="Calibri"/>
              </a:rPr>
              <a:t> </a:t>
            </a:r>
            <a:r>
              <a:rPr lang="en-US" sz="2200" dirty="0">
                <a:latin typeface="Calibri"/>
                <a:cs typeface="Calibri"/>
              </a:rPr>
              <a:t>Major</a:t>
            </a:r>
            <a:r>
              <a:rPr lang="en-US" sz="2200" spc="-35" dirty="0">
                <a:latin typeface="Calibri"/>
                <a:cs typeface="Calibri"/>
              </a:rPr>
              <a:t> </a:t>
            </a:r>
            <a:r>
              <a:rPr lang="en-US" sz="2200" spc="-10" dirty="0">
                <a:latin typeface="Calibri"/>
                <a:cs typeface="Calibri"/>
              </a:rPr>
              <a:t>deviations</a:t>
            </a:r>
            <a:endParaRPr lang="en-US" sz="22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3480" y="3443938"/>
            <a:ext cx="9252672" cy="310393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3481" y="6481956"/>
            <a:ext cx="5506320" cy="2141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4C8AC0-69CA-B207-F2AB-67980ECEAB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778"/>
          <a:stretch>
            <a:fillRect/>
          </a:stretch>
        </p:blipFill>
        <p:spPr>
          <a:xfrm>
            <a:off x="3707167" y="3582936"/>
            <a:ext cx="2865297" cy="29216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79C039-D3B6-1624-6F53-0769DFF989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3335" y="204197"/>
            <a:ext cx="7312952" cy="23918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FE6AF6-151E-0EA7-7E1F-3C53789BE58C}"/>
              </a:ext>
            </a:extLst>
          </p:cNvPr>
          <p:cNvSpPr txBox="1"/>
          <p:nvPr/>
        </p:nvSpPr>
        <p:spPr>
          <a:xfrm>
            <a:off x="4388511" y="2527302"/>
            <a:ext cx="6093618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/>
              <a:t>Fig.9: Tilling mention as in research paper [2] (on left) and our implementation (on right)</a:t>
            </a:r>
            <a:endParaRPr lang="en-IN" sz="170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5D91D0D-CE25-4772-B2C5-701B6215F9B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r>
              <a:rPr lang="en-IN" dirty="0"/>
              <a:t>10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406006"/>
            <a:ext cx="9217660" cy="1417955"/>
          </a:xfrm>
          <a:prstGeom prst="rect">
            <a:avLst/>
          </a:prstGeom>
        </p:spPr>
        <p:txBody>
          <a:bodyPr vert="horz" wrap="square" lIns="0" tIns="2171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10"/>
              </a:spcBef>
            </a:pPr>
            <a:r>
              <a:rPr dirty="0"/>
              <a:t>Approach</a:t>
            </a:r>
            <a:r>
              <a:rPr spc="-130" dirty="0"/>
              <a:t> </a:t>
            </a:r>
            <a:r>
              <a:rPr dirty="0"/>
              <a:t>2:</a:t>
            </a:r>
            <a:r>
              <a:rPr spc="-100" dirty="0"/>
              <a:t> </a:t>
            </a:r>
            <a:r>
              <a:rPr spc="-30" dirty="0"/>
              <a:t>U-</a:t>
            </a:r>
            <a:r>
              <a:rPr dirty="0"/>
              <a:t>Net</a:t>
            </a:r>
            <a:r>
              <a:rPr spc="-85" dirty="0"/>
              <a:t> </a:t>
            </a:r>
            <a:r>
              <a:rPr dirty="0"/>
              <a:t>for</a:t>
            </a:r>
            <a:r>
              <a:rPr spc="-105" dirty="0"/>
              <a:t> </a:t>
            </a:r>
            <a:r>
              <a:rPr dirty="0"/>
              <a:t>Feature</a:t>
            </a:r>
            <a:r>
              <a:rPr spc="-120" dirty="0"/>
              <a:t> </a:t>
            </a:r>
            <a:r>
              <a:rPr spc="-10" dirty="0"/>
              <a:t>Extraction</a:t>
            </a: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sz="2600" dirty="0">
                <a:latin typeface="Calibri"/>
                <a:cs typeface="Calibri"/>
              </a:rPr>
              <a:t>Idea: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1900" b="1" dirty="0">
                <a:latin typeface="Calibri"/>
                <a:cs typeface="Calibri"/>
              </a:rPr>
              <a:t>UNet</a:t>
            </a:r>
            <a:r>
              <a:rPr sz="1900" b="1" spc="-35" dirty="0">
                <a:latin typeface="Calibri"/>
                <a:cs typeface="Calibri"/>
              </a:rPr>
              <a:t> </a:t>
            </a:r>
            <a:r>
              <a:rPr sz="1900" b="1" dirty="0">
                <a:latin typeface="Calibri"/>
                <a:cs typeface="Calibri"/>
              </a:rPr>
              <a:t>for</a:t>
            </a:r>
            <a:r>
              <a:rPr sz="1900" b="1" spc="-45" dirty="0">
                <a:latin typeface="Calibri"/>
                <a:cs typeface="Calibri"/>
              </a:rPr>
              <a:t> </a:t>
            </a:r>
            <a:r>
              <a:rPr sz="1900" b="1" dirty="0">
                <a:latin typeface="Calibri"/>
                <a:cs typeface="Calibri"/>
              </a:rPr>
              <a:t>Building</a:t>
            </a:r>
            <a:r>
              <a:rPr sz="1900" b="1" spc="-50" dirty="0">
                <a:latin typeface="Calibri"/>
                <a:cs typeface="Calibri"/>
              </a:rPr>
              <a:t> </a:t>
            </a:r>
            <a:r>
              <a:rPr sz="1900" b="1" spc="-10" dirty="0">
                <a:latin typeface="Calibri"/>
                <a:cs typeface="Calibri"/>
              </a:rPr>
              <a:t>Segmentation</a:t>
            </a:r>
            <a:r>
              <a:rPr sz="1900" b="1" spc="-25" dirty="0">
                <a:latin typeface="Calibri"/>
                <a:cs typeface="Calibri"/>
              </a:rPr>
              <a:t> </a:t>
            </a:r>
            <a:r>
              <a:rPr sz="1900" b="1" spc="-10" dirty="0">
                <a:latin typeface="Calibri"/>
                <a:cs typeface="Calibri"/>
              </a:rPr>
              <a:t>(PyTorch)</a:t>
            </a:r>
            <a:endParaRPr sz="19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5838850"/>
            <a:ext cx="542480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https://www.kaggle.com/code/balraj98/unet-for-</a:t>
            </a:r>
            <a:r>
              <a:rPr sz="13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building-segmentation-pytorch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51466" y="1621349"/>
            <a:ext cx="6125701" cy="17699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51466" y="3766227"/>
            <a:ext cx="6125701" cy="176994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8200" y="2300189"/>
            <a:ext cx="4824730" cy="31821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52A0FD-1071-C9F5-4BD8-DC283BA1A215}"/>
              </a:ext>
            </a:extLst>
          </p:cNvPr>
          <p:cNvSpPr txBox="1"/>
          <p:nvPr/>
        </p:nvSpPr>
        <p:spPr>
          <a:xfrm>
            <a:off x="6341744" y="5603328"/>
            <a:ext cx="6093618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/>
              <a:t>Fig.10: </a:t>
            </a:r>
            <a:r>
              <a:rPr lang="en-US" sz="1700" dirty="0" err="1"/>
              <a:t>Unet</a:t>
            </a:r>
            <a:r>
              <a:rPr lang="en-US" sz="1700" dirty="0"/>
              <a:t> model given in research paper [3] URBAN CHANGE DETECTION </a:t>
            </a:r>
            <a:endParaRPr lang="en-IN" sz="17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FF52C2-AB81-A5DA-147E-0648E7AB97F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r>
              <a:rPr lang="en-IN" dirty="0"/>
              <a:t>11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U-</a:t>
            </a:r>
            <a:r>
              <a:rPr dirty="0"/>
              <a:t>Net Model</a:t>
            </a:r>
            <a:r>
              <a:rPr spc="-20" dirty="0"/>
              <a:t> </a:t>
            </a:r>
            <a:r>
              <a:rPr spc="-10" dirty="0"/>
              <a:t>Implementation.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dirty="0"/>
              <a:t>Massachusetts</a:t>
            </a:r>
            <a:r>
              <a:rPr spc="-75" dirty="0"/>
              <a:t> </a:t>
            </a:r>
            <a:r>
              <a:rPr dirty="0"/>
              <a:t>Buildings</a:t>
            </a:r>
            <a:r>
              <a:rPr spc="-60" dirty="0"/>
              <a:t> </a:t>
            </a:r>
            <a:r>
              <a:rPr spc="-10" dirty="0"/>
              <a:t>Dataset</a:t>
            </a:r>
          </a:p>
          <a:p>
            <a:pPr marL="12700">
              <a:lnSpc>
                <a:spcPts val="2280"/>
              </a:lnSpc>
              <a:spcBef>
                <a:spcPts val="755"/>
              </a:spcBef>
            </a:pPr>
            <a:r>
              <a:rPr b="0" dirty="0">
                <a:latin typeface="Calibri"/>
                <a:cs typeface="Calibri"/>
              </a:rPr>
              <a:t>Aerial</a:t>
            </a:r>
            <a:r>
              <a:rPr b="0" spc="-3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Images</a:t>
            </a:r>
            <a:r>
              <a:rPr b="0" spc="-3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of</a:t>
            </a:r>
            <a:r>
              <a:rPr b="0" spc="-5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Boston</a:t>
            </a:r>
            <a:r>
              <a:rPr b="0" spc="-3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City</a:t>
            </a:r>
            <a:r>
              <a:rPr b="0" spc="-4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to</a:t>
            </a:r>
            <a:r>
              <a:rPr b="0" spc="-4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aid</a:t>
            </a:r>
            <a:r>
              <a:rPr b="0" spc="-35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Machine</a:t>
            </a:r>
          </a:p>
          <a:p>
            <a:pPr marL="12700">
              <a:lnSpc>
                <a:spcPts val="2280"/>
              </a:lnSpc>
            </a:pPr>
            <a:r>
              <a:rPr b="0" dirty="0">
                <a:latin typeface="Calibri"/>
                <a:cs typeface="Calibri"/>
              </a:rPr>
              <a:t>Learning</a:t>
            </a:r>
            <a:r>
              <a:rPr b="0" spc="-4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for</a:t>
            </a:r>
            <a:r>
              <a:rPr b="0" spc="-5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Aerial</a:t>
            </a:r>
            <a:r>
              <a:rPr b="0" spc="-3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Image</a:t>
            </a:r>
            <a:r>
              <a:rPr b="0" spc="-5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Labeling</a:t>
            </a:r>
          </a:p>
          <a:p>
            <a:pPr marL="12700" marR="5080">
              <a:lnSpc>
                <a:spcPts val="2160"/>
              </a:lnSpc>
              <a:spcBef>
                <a:spcPts val="1045"/>
              </a:spcBef>
            </a:pPr>
            <a:r>
              <a:rPr b="0" spc="-10" dirty="0">
                <a:latin typeface="Calibri"/>
                <a:cs typeface="Calibri"/>
              </a:rPr>
              <a:t>(</a:t>
            </a:r>
            <a:r>
              <a:rPr b="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https://www.kaggle.com/datasets/balraj98/m</a:t>
            </a:r>
            <a:r>
              <a:rPr b="0" spc="-10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b="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assachusetts-</a:t>
            </a:r>
            <a:r>
              <a:rPr b="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buildings-dataset</a:t>
            </a:r>
            <a:r>
              <a:rPr b="0" spc="-10" dirty="0">
                <a:latin typeface="Calibri"/>
                <a:cs typeface="Calibri"/>
              </a:rPr>
              <a:t>)</a:t>
            </a:r>
          </a:p>
          <a:p>
            <a:pPr>
              <a:lnSpc>
                <a:spcPct val="100000"/>
              </a:lnSpc>
              <a:spcBef>
                <a:spcPts val="1675"/>
              </a:spcBef>
            </a:pPr>
            <a:endParaRPr b="0" spc="-10" dirty="0">
              <a:latin typeface="Calibri"/>
              <a:cs typeface="Calibri"/>
            </a:endParaRPr>
          </a:p>
          <a:p>
            <a:pPr marL="241300" marR="258445" indent="-229235">
              <a:lnSpc>
                <a:spcPct val="90000"/>
              </a:lnSpc>
              <a:buFont typeface="Arial MT"/>
              <a:buChar char="•"/>
              <a:tabLst>
                <a:tab pos="241300" algn="l"/>
              </a:tabLst>
            </a:pPr>
            <a:r>
              <a:rPr b="0" spc="-25" dirty="0">
                <a:latin typeface="Calibri"/>
                <a:cs typeface="Calibri"/>
              </a:rPr>
              <a:t>Trained</a:t>
            </a:r>
            <a:r>
              <a:rPr b="0" spc="-3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the</a:t>
            </a:r>
            <a:r>
              <a:rPr b="0" spc="-2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model</a:t>
            </a:r>
            <a:r>
              <a:rPr b="0" spc="-2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on</a:t>
            </a:r>
            <a:r>
              <a:rPr b="0" spc="-4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Massachusetts </a:t>
            </a:r>
            <a:r>
              <a:rPr b="0" dirty="0">
                <a:latin typeface="Calibri"/>
                <a:cs typeface="Calibri"/>
              </a:rPr>
              <a:t>Buildings</a:t>
            </a:r>
            <a:r>
              <a:rPr b="0" spc="-6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Dataset</a:t>
            </a:r>
            <a:r>
              <a:rPr b="0" spc="-3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and</a:t>
            </a:r>
            <a:r>
              <a:rPr b="0" spc="-55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inference</a:t>
            </a:r>
            <a:r>
              <a:rPr b="0" spc="-4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on</a:t>
            </a:r>
            <a:r>
              <a:rPr b="0" spc="-65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Aligarh satellite</a:t>
            </a:r>
            <a:r>
              <a:rPr b="0" spc="-25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maps.</a:t>
            </a:r>
            <a:endParaRPr lang="en-IN" b="0" spc="-1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IN" b="0" spc="-10" dirty="0">
                <a:latin typeface="Calibri"/>
                <a:cs typeface="Calibri"/>
              </a:rPr>
              <a:t>Unsatisfactory</a:t>
            </a:r>
            <a:r>
              <a:rPr lang="en-IN" b="0" spc="-55" dirty="0">
                <a:latin typeface="Calibri"/>
                <a:cs typeface="Calibri"/>
              </a:rPr>
              <a:t> </a:t>
            </a:r>
            <a:r>
              <a:rPr lang="en-IN" b="0" spc="-10" dirty="0">
                <a:latin typeface="Calibri"/>
                <a:cs typeface="Calibri"/>
              </a:rPr>
              <a:t>Results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FD0F1BC-6252-5555-109E-233E6A3AF7A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r>
              <a:rPr lang="en-IN" dirty="0"/>
              <a:t>12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7BA58F-CA08-FC51-A770-42118C6E3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601" y="1447800"/>
            <a:ext cx="6156960" cy="46499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D979E0-F95F-F241-BC1C-5680F8913C04}"/>
              </a:ext>
            </a:extLst>
          </p:cNvPr>
          <p:cNvSpPr txBox="1"/>
          <p:nvPr/>
        </p:nvSpPr>
        <p:spPr>
          <a:xfrm>
            <a:off x="5867180" y="6053165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Fig.11: Massachusetts Dataset</a:t>
            </a:r>
            <a:endParaRPr lang="en-IN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04622"/>
            <a:ext cx="30035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Dataset</a:t>
            </a:r>
            <a:r>
              <a:rPr spc="-229" dirty="0"/>
              <a:t> </a:t>
            </a:r>
            <a:r>
              <a:rPr spc="-20" dirty="0"/>
              <a:t>Used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946353"/>
            <a:ext cx="9204325" cy="170307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2600" dirty="0">
                <a:latin typeface="Calibri"/>
                <a:cs typeface="Calibri"/>
              </a:rPr>
              <a:t>Aligarh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Dataset</a:t>
            </a:r>
            <a:r>
              <a:rPr sz="2600" spc="-100" dirty="0">
                <a:latin typeface="Calibri"/>
                <a:cs typeface="Calibri"/>
              </a:rPr>
              <a:t> </a:t>
            </a:r>
            <a:r>
              <a:rPr sz="2600" spc="-50" dirty="0">
                <a:latin typeface="Calibri"/>
                <a:cs typeface="Calibri"/>
              </a:rPr>
              <a:t>–</a:t>
            </a:r>
            <a:endParaRPr sz="2600">
              <a:latin typeface="Calibri"/>
              <a:cs typeface="Calibri"/>
            </a:endParaRPr>
          </a:p>
          <a:p>
            <a:pPr marL="12700" marR="5080">
              <a:lnSpc>
                <a:spcPct val="70000"/>
              </a:lnSpc>
              <a:spcBef>
                <a:spcPts val="1000"/>
              </a:spcBef>
            </a:pPr>
            <a:r>
              <a:rPr sz="2000" dirty="0">
                <a:latin typeface="Calibri"/>
                <a:cs typeface="Calibri"/>
              </a:rPr>
              <a:t>53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satellite</a:t>
            </a:r>
            <a:r>
              <a:rPr sz="2000" dirty="0">
                <a:latin typeface="Calibri"/>
                <a:cs typeface="Calibri"/>
              </a:rPr>
              <a:t> images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their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masks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(with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roads,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without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roads,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buildings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edges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other variations)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000" dirty="0">
                <a:latin typeface="Calibri"/>
                <a:cs typeface="Calibri"/>
              </a:rPr>
              <a:t>550*550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pixel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images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100m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x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100m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area.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2000" dirty="0">
                <a:latin typeface="Calibri"/>
                <a:cs typeface="Calibri"/>
              </a:rPr>
              <a:t>Hand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Labelled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by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-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Create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binary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masks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roads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Building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edges.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5592012"/>
            <a:ext cx="9076055" cy="68389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900" dirty="0">
                <a:latin typeface="Calibri"/>
                <a:cs typeface="Calibri"/>
              </a:rPr>
              <a:t>Uploaded</a:t>
            </a:r>
            <a:r>
              <a:rPr sz="1900" spc="-8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here.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19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https://drive.google.com/drive/folders/1bCpjt5gj1pcKABma2espjTPzSGuPFwtA?usp=sharing</a:t>
            </a:r>
            <a:endParaRPr sz="19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17773" y="4158043"/>
            <a:ext cx="1574038" cy="143357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17773" y="2648204"/>
            <a:ext cx="1574038" cy="143357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32357" y="2649473"/>
            <a:ext cx="1574038" cy="143357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35024" y="4158043"/>
            <a:ext cx="1574038" cy="143357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700651" y="4157979"/>
            <a:ext cx="1554606" cy="141592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703317" y="2665857"/>
            <a:ext cx="1554607" cy="1415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E587E1-4002-BE63-3FCA-173441C983C2}"/>
              </a:ext>
            </a:extLst>
          </p:cNvPr>
          <p:cNvSpPr txBox="1"/>
          <p:nvPr/>
        </p:nvSpPr>
        <p:spPr>
          <a:xfrm>
            <a:off x="6383400" y="5204570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Fig.12: Alig Dataset</a:t>
            </a:r>
            <a:endParaRPr lang="en-IN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927BB06-56DD-2BB9-009D-470719C256D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r>
              <a:rPr lang="en-IN" dirty="0"/>
              <a:t>13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U-</a:t>
            </a:r>
            <a:r>
              <a:rPr dirty="0"/>
              <a:t>Net Model</a:t>
            </a:r>
            <a:r>
              <a:rPr spc="-20" dirty="0"/>
              <a:t> </a:t>
            </a:r>
            <a:r>
              <a:rPr spc="-10" dirty="0"/>
              <a:t>Implementation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26388" y="1793493"/>
            <a:ext cx="13823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spc="-10" dirty="0">
                <a:latin typeface="Calibri"/>
                <a:cs typeface="Calibri"/>
              </a:rPr>
              <a:t>Output: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6388" y="4778095"/>
            <a:ext cx="8971915" cy="94043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819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dirty="0">
                <a:latin typeface="Calibri"/>
                <a:cs typeface="Calibri"/>
              </a:rPr>
              <a:t>Problem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Model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only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learned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output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majority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class(i.e.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Black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Pixels)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dirty="0">
                <a:latin typeface="Calibri"/>
                <a:cs typeface="Calibri"/>
              </a:rPr>
              <a:t>Accuracy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98%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(because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98%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Ground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truth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labels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black)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0432" y="1606550"/>
            <a:ext cx="8805799" cy="283794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A8621-A191-EC04-1157-75B89518066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r>
              <a:rPr lang="en-IN" dirty="0"/>
              <a:t>14</a:t>
            </a:r>
          </a:p>
        </p:txBody>
      </p:sp>
      <p:sp>
        <p:nvSpPr>
          <p:cNvPr id="7" name="object 5"/>
          <p:cNvSpPr txBox="1"/>
          <p:nvPr/>
        </p:nvSpPr>
        <p:spPr>
          <a:xfrm>
            <a:off x="2971800" y="4446625"/>
            <a:ext cx="449897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Calibri"/>
                <a:cs typeface="Calibri"/>
              </a:rPr>
              <a:t>Outcome:</a:t>
            </a:r>
            <a:r>
              <a:rPr sz="2000" b="1" spc="-6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Model</a:t>
            </a:r>
            <a:r>
              <a:rPr sz="2000" b="1" spc="-5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fail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on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local</a:t>
            </a:r>
            <a:r>
              <a:rPr sz="2000" b="1" spc="-5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Aligarh</a:t>
            </a:r>
            <a:r>
              <a:rPr sz="2000" b="1" spc="-40" dirty="0">
                <a:latin typeface="Calibri"/>
                <a:cs typeface="Calibri"/>
              </a:rPr>
              <a:t> </a:t>
            </a:r>
            <a:r>
              <a:rPr sz="2000" b="1" spc="-20" dirty="0">
                <a:latin typeface="Calibri"/>
                <a:cs typeface="Calibri"/>
              </a:rPr>
              <a:t>maps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A7AA1A-A355-FD53-1D6A-C8B018A7E1CF}"/>
              </a:ext>
            </a:extLst>
          </p:cNvPr>
          <p:cNvSpPr txBox="1"/>
          <p:nvPr/>
        </p:nvSpPr>
        <p:spPr>
          <a:xfrm>
            <a:off x="2174478" y="4430442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Fig.13: </a:t>
            </a:r>
            <a:endParaRPr lang="en-IN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07086"/>
            <a:ext cx="89446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We</a:t>
            </a:r>
            <a:r>
              <a:rPr sz="4000" spc="-55" dirty="0"/>
              <a:t> </a:t>
            </a:r>
            <a:r>
              <a:rPr sz="4000" dirty="0"/>
              <a:t>used</a:t>
            </a:r>
            <a:r>
              <a:rPr sz="4000" spc="-45" dirty="0"/>
              <a:t> </a:t>
            </a:r>
            <a:r>
              <a:rPr sz="4000" dirty="0"/>
              <a:t>a</a:t>
            </a:r>
            <a:r>
              <a:rPr sz="4000" spc="-45" dirty="0"/>
              <a:t> </a:t>
            </a:r>
            <a:r>
              <a:rPr sz="4000" spc="-10" dirty="0"/>
              <a:t>U-</a:t>
            </a:r>
            <a:r>
              <a:rPr sz="4000" dirty="0"/>
              <a:t>Net</a:t>
            </a:r>
            <a:r>
              <a:rPr sz="4000" spc="-85" dirty="0"/>
              <a:t> </a:t>
            </a:r>
            <a:r>
              <a:rPr sz="4000" dirty="0"/>
              <a:t>with</a:t>
            </a:r>
            <a:r>
              <a:rPr sz="4000" spc="-45" dirty="0"/>
              <a:t> </a:t>
            </a:r>
            <a:r>
              <a:rPr sz="4000" dirty="0"/>
              <a:t>a</a:t>
            </a:r>
            <a:r>
              <a:rPr sz="4000" spc="-45" dirty="0"/>
              <a:t> </a:t>
            </a:r>
            <a:r>
              <a:rPr sz="4000" spc="-35" dirty="0"/>
              <a:t>ResNet-</a:t>
            </a:r>
            <a:r>
              <a:rPr sz="4000" dirty="0"/>
              <a:t>50</a:t>
            </a:r>
            <a:r>
              <a:rPr sz="4000" spc="-55" dirty="0"/>
              <a:t> </a:t>
            </a:r>
            <a:r>
              <a:rPr sz="4000" spc="-10" dirty="0"/>
              <a:t>encoder.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916939" y="1103527"/>
            <a:ext cx="9761220" cy="5346065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3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dirty="0">
                <a:latin typeface="Calibri"/>
                <a:cs typeface="Calibri"/>
              </a:rPr>
              <a:t>Modern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U-</a:t>
            </a:r>
            <a:r>
              <a:rPr sz="2200" dirty="0">
                <a:latin typeface="Calibri"/>
                <a:cs typeface="Calibri"/>
              </a:rPr>
              <a:t>Net variant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with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ResNet-</a:t>
            </a:r>
            <a:r>
              <a:rPr sz="2200" dirty="0">
                <a:latin typeface="Calibri"/>
                <a:cs typeface="Calibri"/>
              </a:rPr>
              <a:t>50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encoder</a:t>
            </a:r>
            <a:r>
              <a:rPr sz="2200" spc="-20" dirty="0">
                <a:latin typeface="Calibri"/>
                <a:cs typeface="Calibri"/>
              </a:rPr>
              <a:t> backbone.(Transfer</a:t>
            </a:r>
            <a:r>
              <a:rPr sz="2200" spc="-10" dirty="0">
                <a:latin typeface="Calibri"/>
                <a:cs typeface="Calibri"/>
              </a:rPr>
              <a:t> Learning)</a:t>
            </a:r>
            <a:endParaRPr sz="2200">
              <a:latin typeface="Calibri"/>
              <a:cs typeface="Calibri"/>
            </a:endParaRPr>
          </a:p>
          <a:p>
            <a:pPr marL="241300" marR="296545" indent="-229235">
              <a:lnSpc>
                <a:spcPts val="2380"/>
              </a:lnSpc>
              <a:spcBef>
                <a:spcPts val="103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dirty="0">
                <a:latin typeface="Calibri"/>
                <a:cs typeface="Calibri"/>
              </a:rPr>
              <a:t>The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encoder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extracts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hierarchical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features,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decoder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performs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upsampling </a:t>
            </a:r>
            <a:r>
              <a:rPr sz="2200" dirty="0">
                <a:latin typeface="Calibri"/>
                <a:cs typeface="Calibri"/>
              </a:rPr>
              <a:t>with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skip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connections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preserve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spatial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detail.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390"/>
              </a:spcBef>
              <a:buFont typeface="Arial MT"/>
              <a:buChar char="•"/>
            </a:pP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200" b="1" spc="-10" dirty="0">
                <a:latin typeface="Calibri"/>
                <a:cs typeface="Calibri"/>
              </a:rPr>
              <a:t>Architecture.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3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b="1" dirty="0">
                <a:latin typeface="Calibri"/>
                <a:cs typeface="Calibri"/>
              </a:rPr>
              <a:t>Encoder:</a:t>
            </a:r>
            <a:r>
              <a:rPr sz="2200" b="1" spc="2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ResNet-</a:t>
            </a:r>
            <a:r>
              <a:rPr sz="2200" dirty="0">
                <a:latin typeface="Calibri"/>
                <a:cs typeface="Calibri"/>
              </a:rPr>
              <a:t>50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(5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stages: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64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→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256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→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512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→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1024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→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2048)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3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b="1" dirty="0">
                <a:latin typeface="Calibri"/>
                <a:cs typeface="Calibri"/>
              </a:rPr>
              <a:t>Decoder:</a:t>
            </a:r>
            <a:r>
              <a:rPr sz="2200" b="1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5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upsampling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blocks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with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skip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connections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b="1" dirty="0">
                <a:latin typeface="Calibri"/>
                <a:cs typeface="Calibri"/>
              </a:rPr>
              <a:t>Each</a:t>
            </a:r>
            <a:r>
              <a:rPr sz="2200" b="1" spc="-55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block:</a:t>
            </a:r>
            <a:r>
              <a:rPr sz="2200" b="1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Upsample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×2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→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Concat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→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2×Conv(3×3)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+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ReLU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3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b="1" dirty="0">
                <a:latin typeface="Calibri"/>
                <a:cs typeface="Calibri"/>
              </a:rPr>
              <a:t>Input:</a:t>
            </a:r>
            <a:r>
              <a:rPr sz="2200" b="1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3-</a:t>
            </a:r>
            <a:r>
              <a:rPr sz="2200" dirty="0">
                <a:latin typeface="Calibri"/>
                <a:cs typeface="Calibri"/>
              </a:rPr>
              <a:t>channel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satellite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image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3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b="1" dirty="0">
                <a:latin typeface="Calibri"/>
                <a:cs typeface="Calibri"/>
              </a:rPr>
              <a:t>Output:</a:t>
            </a:r>
            <a:r>
              <a:rPr sz="2200" b="1" spc="-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2-</a:t>
            </a:r>
            <a:r>
              <a:rPr sz="2200" dirty="0">
                <a:latin typeface="Calibri"/>
                <a:cs typeface="Calibri"/>
              </a:rPr>
              <a:t>class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mask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(background,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building/road)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b="1" dirty="0">
                <a:latin typeface="Calibri"/>
                <a:cs typeface="Calibri"/>
              </a:rPr>
              <a:t>Strength:</a:t>
            </a:r>
            <a:r>
              <a:rPr sz="2200" b="1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Preserves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fine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edges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+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captures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high-</a:t>
            </a:r>
            <a:r>
              <a:rPr sz="2200" dirty="0">
                <a:latin typeface="Calibri"/>
                <a:cs typeface="Calibri"/>
              </a:rPr>
              <a:t>level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structure</a:t>
            </a:r>
            <a:endParaRPr sz="2200">
              <a:latin typeface="Calibri"/>
              <a:cs typeface="Calibri"/>
            </a:endParaRPr>
          </a:p>
          <a:p>
            <a:pPr marL="927100">
              <a:lnSpc>
                <a:spcPts val="2510"/>
              </a:lnSpc>
              <a:spcBef>
                <a:spcPts val="730"/>
              </a:spcBef>
            </a:pPr>
            <a:r>
              <a:rPr sz="2200" b="1" dirty="0">
                <a:latin typeface="Calibri"/>
                <a:cs typeface="Calibri"/>
              </a:rPr>
              <a:t>This</a:t>
            </a:r>
            <a:r>
              <a:rPr sz="2200" b="1" spc="-55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setup</a:t>
            </a:r>
            <a:r>
              <a:rPr sz="2200" b="1" spc="-50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is</a:t>
            </a:r>
            <a:r>
              <a:rPr sz="2200" b="1" spc="-45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ideal</a:t>
            </a:r>
            <a:r>
              <a:rPr sz="2200" b="1" spc="-50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for</a:t>
            </a:r>
            <a:r>
              <a:rPr sz="2200" b="1" spc="-30" dirty="0">
                <a:latin typeface="Calibri"/>
                <a:cs typeface="Calibri"/>
              </a:rPr>
              <a:t> </a:t>
            </a:r>
            <a:r>
              <a:rPr sz="2200" b="1" spc="-20" dirty="0">
                <a:latin typeface="Calibri"/>
                <a:cs typeface="Calibri"/>
              </a:rPr>
              <a:t>pixel-</a:t>
            </a:r>
            <a:r>
              <a:rPr sz="2200" b="1" dirty="0">
                <a:latin typeface="Calibri"/>
                <a:cs typeface="Calibri"/>
              </a:rPr>
              <a:t>level</a:t>
            </a:r>
            <a:r>
              <a:rPr sz="2200" b="1" spc="-30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extraction</a:t>
            </a:r>
            <a:r>
              <a:rPr sz="2200" b="1" spc="-5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of</a:t>
            </a:r>
            <a:r>
              <a:rPr sz="2200" b="1" spc="-40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urban</a:t>
            </a:r>
            <a:r>
              <a:rPr sz="2200" b="1" spc="-35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structures</a:t>
            </a:r>
            <a:r>
              <a:rPr sz="2200" b="1" spc="-25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from</a:t>
            </a:r>
            <a:r>
              <a:rPr sz="2200" b="1" spc="-40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satellite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ts val="2510"/>
              </a:lnSpc>
            </a:pPr>
            <a:r>
              <a:rPr sz="2200" b="1" spc="-10" dirty="0">
                <a:latin typeface="Calibri"/>
                <a:cs typeface="Calibri"/>
              </a:rPr>
              <a:t>images.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C3257-7AA4-A364-93CC-359D0FFA295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r>
              <a:rPr lang="en-IN" dirty="0"/>
              <a:t>15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10972"/>
            <a:ext cx="85655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Results</a:t>
            </a:r>
            <a:r>
              <a:rPr spc="-40" dirty="0"/>
              <a:t> </a:t>
            </a:r>
            <a:r>
              <a:rPr dirty="0"/>
              <a:t>on</a:t>
            </a:r>
            <a:r>
              <a:rPr spc="-20" dirty="0"/>
              <a:t> </a:t>
            </a:r>
            <a:r>
              <a:rPr spc="-10" dirty="0"/>
              <a:t>U-</a:t>
            </a:r>
            <a:r>
              <a:rPr dirty="0"/>
              <a:t>Net </a:t>
            </a:r>
            <a:r>
              <a:rPr spc="-30" dirty="0"/>
              <a:t>(ResNet-</a:t>
            </a:r>
            <a:r>
              <a:rPr dirty="0"/>
              <a:t>50</a:t>
            </a:r>
            <a:r>
              <a:rPr spc="-40" dirty="0"/>
              <a:t> </a:t>
            </a:r>
            <a:r>
              <a:rPr spc="-10" dirty="0"/>
              <a:t>encoder)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627403"/>
            <a:ext cx="4940300" cy="283972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Satisfactory</a:t>
            </a:r>
            <a:r>
              <a:rPr sz="2800" spc="-1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Results</a:t>
            </a:r>
            <a:r>
              <a:rPr sz="2800" spc="-1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(visually)</a:t>
            </a: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Key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Layout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visible</a:t>
            </a:r>
            <a:endParaRPr sz="2800">
              <a:latin typeface="Calibri"/>
              <a:cs typeface="Calibri"/>
            </a:endParaRPr>
          </a:p>
          <a:p>
            <a:pPr marL="240029" marR="5080" indent="-227965">
              <a:lnSpc>
                <a:spcPts val="3020"/>
              </a:lnSpc>
              <a:spcBef>
                <a:spcPts val="104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30" dirty="0">
                <a:latin typeface="Calibri"/>
                <a:cs typeface="Calibri"/>
              </a:rPr>
              <a:t>Trained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multiple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versions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of 	</a:t>
            </a:r>
            <a:r>
              <a:rPr sz="2800" dirty="0">
                <a:latin typeface="Calibri"/>
                <a:cs typeface="Calibri"/>
              </a:rPr>
              <a:t>labels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multiple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epochs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to 	</a:t>
            </a:r>
            <a:r>
              <a:rPr sz="2800" dirty="0">
                <a:latin typeface="Calibri"/>
                <a:cs typeface="Calibri"/>
              </a:rPr>
              <a:t>find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best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model.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IoU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Score: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0.52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05524" y="4467124"/>
            <a:ext cx="5705475" cy="175938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E88456-EFD4-63D0-77EB-F905D6531F5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r>
              <a:rPr lang="en-IN" dirty="0"/>
              <a:t>16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DAEDB-A223-08C3-6CD4-6422751B71E0}"/>
              </a:ext>
            </a:extLst>
          </p:cNvPr>
          <p:cNvSpPr txBox="1"/>
          <p:nvPr/>
        </p:nvSpPr>
        <p:spPr>
          <a:xfrm>
            <a:off x="6067425" y="6277034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Fig.14: Our implementation results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0BE762-F7C9-8946-5570-969E09147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525" y="2698308"/>
            <a:ext cx="5705475" cy="19130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5C33A0-22D1-CDC8-5666-5AFF966B8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525" y="1136217"/>
            <a:ext cx="5705475" cy="175938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24834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Motivation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3493"/>
            <a:ext cx="8690610" cy="1604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1780" indent="-259079">
              <a:lnSpc>
                <a:spcPts val="3204"/>
              </a:lnSpc>
              <a:spcBef>
                <a:spcPts val="95"/>
              </a:spcBef>
              <a:buChar char="•"/>
              <a:tabLst>
                <a:tab pos="271780" algn="l"/>
              </a:tabLst>
            </a:pPr>
            <a:r>
              <a:rPr sz="2800" dirty="0">
                <a:latin typeface="Calibri"/>
                <a:cs typeface="Calibri"/>
              </a:rPr>
              <a:t>Rapid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urban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expansion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mismanagement</a:t>
            </a:r>
            <a:endParaRPr sz="2800" dirty="0">
              <a:latin typeface="Calibri"/>
              <a:cs typeface="Calibri"/>
            </a:endParaRPr>
          </a:p>
          <a:p>
            <a:pPr marL="271780" indent="-259079">
              <a:lnSpc>
                <a:spcPts val="3025"/>
              </a:lnSpc>
              <a:buChar char="•"/>
              <a:tabLst>
                <a:tab pos="271780" algn="l"/>
              </a:tabLst>
            </a:pPr>
            <a:r>
              <a:rPr sz="2800" spc="-10" dirty="0">
                <a:latin typeface="Calibri"/>
                <a:cs typeface="Calibri"/>
              </a:rPr>
              <a:t>Unauthorized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construction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Segoe UI Symbol"/>
                <a:cs typeface="Segoe UI Symbol"/>
              </a:rPr>
              <a:t>➜</a:t>
            </a:r>
            <a:r>
              <a:rPr sz="2800" spc="-190" dirty="0">
                <a:latin typeface="Segoe UI Symbol"/>
                <a:cs typeface="Segoe UI Symbol"/>
              </a:rPr>
              <a:t> </a:t>
            </a:r>
            <a:r>
              <a:rPr sz="2800" spc="-10" dirty="0">
                <a:latin typeface="Calibri"/>
                <a:cs typeface="Calibri"/>
              </a:rPr>
              <a:t>traffic,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environmental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stress</a:t>
            </a:r>
            <a:endParaRPr sz="2800" dirty="0">
              <a:latin typeface="Calibri"/>
              <a:cs typeface="Calibri"/>
            </a:endParaRPr>
          </a:p>
          <a:p>
            <a:pPr marL="271780" indent="-259079">
              <a:lnSpc>
                <a:spcPts val="3015"/>
              </a:lnSpc>
              <a:buChar char="•"/>
              <a:tabLst>
                <a:tab pos="271780" algn="l"/>
              </a:tabLst>
            </a:pPr>
            <a:r>
              <a:rPr sz="2800" dirty="0">
                <a:latin typeface="Calibri"/>
                <a:cs typeface="Calibri"/>
              </a:rPr>
              <a:t>Manual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inspections: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slow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&amp;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inaccurate</a:t>
            </a:r>
            <a:endParaRPr sz="2800" dirty="0">
              <a:latin typeface="Calibri"/>
              <a:cs typeface="Calibri"/>
            </a:endParaRPr>
          </a:p>
          <a:p>
            <a:pPr marL="271780" indent="-259079">
              <a:lnSpc>
                <a:spcPts val="3195"/>
              </a:lnSpc>
              <a:buChar char="•"/>
              <a:tabLst>
                <a:tab pos="271780" algn="l"/>
              </a:tabLst>
            </a:pPr>
            <a:r>
              <a:rPr sz="2800" dirty="0">
                <a:latin typeface="Calibri"/>
                <a:cs typeface="Calibri"/>
              </a:rPr>
              <a:t>Need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automated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compliance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monitoring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User</a:t>
            </a:r>
            <a:r>
              <a:rPr spc="-105" dirty="0"/>
              <a:t> </a:t>
            </a:r>
            <a:r>
              <a:rPr dirty="0"/>
              <a:t>Interface</a:t>
            </a:r>
            <a:r>
              <a:rPr spc="-125" dirty="0"/>
              <a:t> </a:t>
            </a:r>
            <a:r>
              <a:rPr dirty="0"/>
              <a:t>(Streamlit</a:t>
            </a:r>
            <a:r>
              <a:rPr spc="-120" dirty="0"/>
              <a:t> </a:t>
            </a:r>
            <a:r>
              <a:rPr spc="-25" dirty="0"/>
              <a:t>UI)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4350" y="1214437"/>
            <a:ext cx="11677650" cy="49625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447289" y="3895725"/>
            <a:ext cx="33985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Wingdings"/>
                <a:cs typeface="Wingdings"/>
              </a:rPr>
              <a:t>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Upload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development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plan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map.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47289" y="5382259"/>
            <a:ext cx="375475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Wingdings"/>
                <a:cs typeface="Wingdings"/>
              </a:rPr>
              <a:t>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Upload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satellite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image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same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area.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459A6-AA1F-1A57-01AE-01B34A0EDA2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r>
              <a:rPr lang="en-IN" dirty="0"/>
              <a:t>17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7050" y="666369"/>
            <a:ext cx="10375900" cy="470395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375917" y="5389270"/>
            <a:ext cx="44507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Use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sliders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align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map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satellite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image. </a:t>
            </a:r>
            <a:r>
              <a:rPr sz="1800" dirty="0">
                <a:latin typeface="Calibri"/>
                <a:cs typeface="Calibri"/>
              </a:rPr>
              <a:t>Then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Run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full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analysis.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1210" y="3564890"/>
            <a:ext cx="659130" cy="2113280"/>
            <a:chOff x="641210" y="3564890"/>
            <a:chExt cx="659130" cy="2113280"/>
          </a:xfrm>
        </p:grpSpPr>
        <p:sp>
          <p:nvSpPr>
            <p:cNvPr id="5" name="object 5"/>
            <p:cNvSpPr/>
            <p:nvPr/>
          </p:nvSpPr>
          <p:spPr>
            <a:xfrm>
              <a:off x="647560" y="3571240"/>
              <a:ext cx="646430" cy="2100580"/>
            </a:xfrm>
            <a:custGeom>
              <a:avLst/>
              <a:gdLst/>
              <a:ahLst/>
              <a:cxnLst/>
              <a:rect l="l" t="t" r="r" b="b"/>
              <a:pathLst>
                <a:path w="646430" h="2100579">
                  <a:moveTo>
                    <a:pt x="323164" y="0"/>
                  </a:moveTo>
                  <a:lnTo>
                    <a:pt x="323164" y="80772"/>
                  </a:lnTo>
                  <a:lnTo>
                    <a:pt x="282765" y="80772"/>
                  </a:lnTo>
                  <a:lnTo>
                    <a:pt x="236898" y="84473"/>
                  </a:lnTo>
                  <a:lnTo>
                    <a:pt x="193387" y="95190"/>
                  </a:lnTo>
                  <a:lnTo>
                    <a:pt x="152816" y="112339"/>
                  </a:lnTo>
                  <a:lnTo>
                    <a:pt x="115765" y="135339"/>
                  </a:lnTo>
                  <a:lnTo>
                    <a:pt x="82818" y="163607"/>
                  </a:lnTo>
                  <a:lnTo>
                    <a:pt x="54555" y="196562"/>
                  </a:lnTo>
                  <a:lnTo>
                    <a:pt x="31560" y="233621"/>
                  </a:lnTo>
                  <a:lnTo>
                    <a:pt x="14415" y="274202"/>
                  </a:lnTo>
                  <a:lnTo>
                    <a:pt x="3700" y="317722"/>
                  </a:lnTo>
                  <a:lnTo>
                    <a:pt x="0" y="363601"/>
                  </a:lnTo>
                  <a:lnTo>
                    <a:pt x="0" y="1817497"/>
                  </a:lnTo>
                  <a:lnTo>
                    <a:pt x="3700" y="1863373"/>
                  </a:lnTo>
                  <a:lnTo>
                    <a:pt x="14415" y="1906887"/>
                  </a:lnTo>
                  <a:lnTo>
                    <a:pt x="31560" y="1947460"/>
                  </a:lnTo>
                  <a:lnTo>
                    <a:pt x="54555" y="1984508"/>
                  </a:lnTo>
                  <a:lnTo>
                    <a:pt x="82818" y="2017452"/>
                  </a:lnTo>
                  <a:lnTo>
                    <a:pt x="115765" y="2045709"/>
                  </a:lnTo>
                  <a:lnTo>
                    <a:pt x="152816" y="2068698"/>
                  </a:lnTo>
                  <a:lnTo>
                    <a:pt x="193387" y="2085839"/>
                  </a:lnTo>
                  <a:lnTo>
                    <a:pt x="236898" y="2096550"/>
                  </a:lnTo>
                  <a:lnTo>
                    <a:pt x="282765" y="2100249"/>
                  </a:lnTo>
                  <a:lnTo>
                    <a:pt x="646315" y="2100249"/>
                  </a:lnTo>
                  <a:lnTo>
                    <a:pt x="646315" y="1938655"/>
                  </a:lnTo>
                  <a:lnTo>
                    <a:pt x="282765" y="1938655"/>
                  </a:lnTo>
                  <a:lnTo>
                    <a:pt x="235594" y="1929135"/>
                  </a:lnTo>
                  <a:lnTo>
                    <a:pt x="197075" y="1903174"/>
                  </a:lnTo>
                  <a:lnTo>
                    <a:pt x="171105" y="1864663"/>
                  </a:lnTo>
                  <a:lnTo>
                    <a:pt x="161582" y="1817497"/>
                  </a:lnTo>
                  <a:lnTo>
                    <a:pt x="161582" y="363601"/>
                  </a:lnTo>
                  <a:lnTo>
                    <a:pt x="171105" y="316414"/>
                  </a:lnTo>
                  <a:lnTo>
                    <a:pt x="197075" y="277860"/>
                  </a:lnTo>
                  <a:lnTo>
                    <a:pt x="235594" y="251854"/>
                  </a:lnTo>
                  <a:lnTo>
                    <a:pt x="282765" y="242316"/>
                  </a:lnTo>
                  <a:lnTo>
                    <a:pt x="323164" y="242316"/>
                  </a:lnTo>
                  <a:lnTo>
                    <a:pt x="323164" y="323215"/>
                  </a:lnTo>
                  <a:lnTo>
                    <a:pt x="484746" y="161544"/>
                  </a:lnTo>
                  <a:lnTo>
                    <a:pt x="32316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47560" y="3571240"/>
              <a:ext cx="646430" cy="2100580"/>
            </a:xfrm>
            <a:custGeom>
              <a:avLst/>
              <a:gdLst/>
              <a:ahLst/>
              <a:cxnLst/>
              <a:rect l="l" t="t" r="r" b="b"/>
              <a:pathLst>
                <a:path w="646430" h="2100579">
                  <a:moveTo>
                    <a:pt x="646315" y="2100249"/>
                  </a:moveTo>
                  <a:lnTo>
                    <a:pt x="282765" y="2100249"/>
                  </a:lnTo>
                  <a:lnTo>
                    <a:pt x="236898" y="2096550"/>
                  </a:lnTo>
                  <a:lnTo>
                    <a:pt x="193387" y="2085839"/>
                  </a:lnTo>
                  <a:lnTo>
                    <a:pt x="152816" y="2068698"/>
                  </a:lnTo>
                  <a:lnTo>
                    <a:pt x="115765" y="2045709"/>
                  </a:lnTo>
                  <a:lnTo>
                    <a:pt x="82818" y="2017452"/>
                  </a:lnTo>
                  <a:lnTo>
                    <a:pt x="54555" y="1984508"/>
                  </a:lnTo>
                  <a:lnTo>
                    <a:pt x="31560" y="1947460"/>
                  </a:lnTo>
                  <a:lnTo>
                    <a:pt x="14415" y="1906887"/>
                  </a:lnTo>
                  <a:lnTo>
                    <a:pt x="3700" y="1863373"/>
                  </a:lnTo>
                  <a:lnTo>
                    <a:pt x="0" y="1817497"/>
                  </a:lnTo>
                  <a:lnTo>
                    <a:pt x="0" y="363601"/>
                  </a:lnTo>
                  <a:lnTo>
                    <a:pt x="3700" y="317722"/>
                  </a:lnTo>
                  <a:lnTo>
                    <a:pt x="14415" y="274202"/>
                  </a:lnTo>
                  <a:lnTo>
                    <a:pt x="31560" y="233621"/>
                  </a:lnTo>
                  <a:lnTo>
                    <a:pt x="54555" y="196562"/>
                  </a:lnTo>
                  <a:lnTo>
                    <a:pt x="82818" y="163607"/>
                  </a:lnTo>
                  <a:lnTo>
                    <a:pt x="115765" y="135339"/>
                  </a:lnTo>
                  <a:lnTo>
                    <a:pt x="152816" y="112339"/>
                  </a:lnTo>
                  <a:lnTo>
                    <a:pt x="193387" y="95190"/>
                  </a:lnTo>
                  <a:lnTo>
                    <a:pt x="236898" y="84473"/>
                  </a:lnTo>
                  <a:lnTo>
                    <a:pt x="282765" y="80772"/>
                  </a:lnTo>
                  <a:lnTo>
                    <a:pt x="323164" y="80772"/>
                  </a:lnTo>
                  <a:lnTo>
                    <a:pt x="323164" y="0"/>
                  </a:lnTo>
                  <a:lnTo>
                    <a:pt x="484746" y="161544"/>
                  </a:lnTo>
                  <a:lnTo>
                    <a:pt x="323164" y="323215"/>
                  </a:lnTo>
                  <a:lnTo>
                    <a:pt x="323164" y="242316"/>
                  </a:lnTo>
                  <a:lnTo>
                    <a:pt x="282765" y="242316"/>
                  </a:lnTo>
                  <a:lnTo>
                    <a:pt x="235594" y="251854"/>
                  </a:lnTo>
                  <a:lnTo>
                    <a:pt x="197075" y="277860"/>
                  </a:lnTo>
                  <a:lnTo>
                    <a:pt x="171105" y="316414"/>
                  </a:lnTo>
                  <a:lnTo>
                    <a:pt x="161582" y="363601"/>
                  </a:lnTo>
                  <a:lnTo>
                    <a:pt x="161582" y="1817497"/>
                  </a:lnTo>
                  <a:lnTo>
                    <a:pt x="171105" y="1864663"/>
                  </a:lnTo>
                  <a:lnTo>
                    <a:pt x="197075" y="1903174"/>
                  </a:lnTo>
                  <a:lnTo>
                    <a:pt x="235594" y="1929135"/>
                  </a:lnTo>
                  <a:lnTo>
                    <a:pt x="282765" y="1938655"/>
                  </a:lnTo>
                  <a:lnTo>
                    <a:pt x="646315" y="1938655"/>
                  </a:lnTo>
                  <a:lnTo>
                    <a:pt x="646315" y="2100249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0E22BC-3B3C-4B9E-53E7-F934ACD3994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r>
              <a:rPr lang="en-US" dirty="0"/>
              <a:t>18</a:t>
            </a:r>
            <a:endParaRPr lang="en-IN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631" y="893025"/>
            <a:ext cx="11744943" cy="53767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3AB1B4-0AB3-652E-0C6B-101B657650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631"/>
          <a:stretch>
            <a:fillRect/>
          </a:stretch>
        </p:blipFill>
        <p:spPr>
          <a:xfrm>
            <a:off x="2819400" y="3276600"/>
            <a:ext cx="2895600" cy="2819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60083-811F-18C3-AA16-9FC19D03147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r>
              <a:rPr lang="en-US" dirty="0"/>
              <a:t>19</a:t>
            </a:r>
            <a:endParaRPr lang="en-IN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Results</a:t>
            </a:r>
            <a:r>
              <a:rPr spc="-120" dirty="0"/>
              <a:t> </a:t>
            </a:r>
            <a:r>
              <a:rPr spc="-10" dirty="0"/>
              <a:t>Summary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55179" y="1819275"/>
          <a:ext cx="10282553" cy="3374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2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8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0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70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45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Approach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Achievements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Limitations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Reason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K-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means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&amp;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Grayscale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E2C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63881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Great</a:t>
                      </a:r>
                      <a:r>
                        <a:rPr sz="18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results</a:t>
                      </a:r>
                      <a:r>
                        <a:rPr sz="18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on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planned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layouts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E2C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Fail</a:t>
                      </a:r>
                      <a:r>
                        <a:rPr sz="18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Satellite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Images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E2CF"/>
                    </a:solidFill>
                  </a:tcPr>
                </a:tc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Capture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noise</a:t>
                      </a:r>
                      <a:r>
                        <a:rPr sz="18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(Trees)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E2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1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Direct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comparision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Baseline</a:t>
                      </a:r>
                      <a:r>
                        <a:rPr sz="18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Results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Worst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results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preprocessing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U-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Net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(On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massachussets)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E2C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92392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U-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Net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model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Implement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E2C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Unsatisfactory</a:t>
                      </a:r>
                      <a:r>
                        <a:rPr sz="18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Results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E2C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600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Not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Ideal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Aligarh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Satellite</a:t>
                      </a:r>
                      <a:r>
                        <a:rPr sz="1800" spc="-1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Images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E2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U-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Net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(From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Scratch)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92392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U-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Net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model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Implement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43116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output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mask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(Only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black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Pixels)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962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Learned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majority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class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(i.e.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Black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Pixels)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5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30" dirty="0">
                          <a:latin typeface="Calibri"/>
                          <a:cs typeface="Calibri"/>
                        </a:rPr>
                        <a:t>Transfer</a:t>
                      </a:r>
                      <a:r>
                        <a:rPr sz="18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Learning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(Resnet50)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E2C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Best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Results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E2C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Low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IoU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Score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E2C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Small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Dataset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E2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AD9FD2-F58E-BF18-5F4E-38ECBB454B1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r>
              <a:rPr lang="en-IN" dirty="0"/>
              <a:t>20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Results</a:t>
            </a:r>
            <a:r>
              <a:rPr spc="-120" dirty="0"/>
              <a:t> </a:t>
            </a:r>
            <a:r>
              <a:rPr spc="-10" dirty="0"/>
              <a:t>Summary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3493"/>
            <a:ext cx="9795510" cy="33178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ts val="319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Urban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Site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Compliance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deviation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Levels:</a:t>
            </a:r>
            <a:endParaRPr sz="2800">
              <a:latin typeface="Calibri"/>
              <a:cs typeface="Calibri"/>
            </a:endParaRPr>
          </a:p>
          <a:p>
            <a:pPr marL="500380" lvl="1" indent="-259079">
              <a:lnSpc>
                <a:spcPts val="3025"/>
              </a:lnSpc>
              <a:buChar char="•"/>
              <a:tabLst>
                <a:tab pos="500380" algn="l"/>
              </a:tabLst>
            </a:pPr>
            <a:r>
              <a:rPr sz="2800" dirty="0">
                <a:latin typeface="Calibri"/>
                <a:cs typeface="Calibri"/>
              </a:rPr>
              <a:t>Low: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Atrauli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Industrial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Area,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Etah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IIDC</a:t>
            </a:r>
            <a:endParaRPr sz="2800">
              <a:latin typeface="Calibri"/>
              <a:cs typeface="Calibri"/>
            </a:endParaRPr>
          </a:p>
          <a:p>
            <a:pPr marL="500380" lvl="1" indent="-259079">
              <a:lnSpc>
                <a:spcPts val="3025"/>
              </a:lnSpc>
              <a:buChar char="•"/>
              <a:tabLst>
                <a:tab pos="500380" algn="l"/>
              </a:tabLst>
            </a:pPr>
            <a:r>
              <a:rPr sz="2800" spc="-10" dirty="0">
                <a:latin typeface="Calibri"/>
                <a:cs typeface="Calibri"/>
              </a:rPr>
              <a:t>Moderate: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Ozone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City</a:t>
            </a:r>
            <a:endParaRPr sz="2800">
              <a:latin typeface="Calibri"/>
              <a:cs typeface="Calibri"/>
            </a:endParaRPr>
          </a:p>
          <a:p>
            <a:pPr marL="500380" lvl="1" indent="-259079">
              <a:lnSpc>
                <a:spcPts val="3195"/>
              </a:lnSpc>
              <a:buChar char="•"/>
              <a:tabLst>
                <a:tab pos="500380" algn="l"/>
              </a:tabLst>
            </a:pPr>
            <a:r>
              <a:rPr sz="2800" dirty="0">
                <a:latin typeface="Calibri"/>
                <a:cs typeface="Calibri"/>
              </a:rPr>
              <a:t>High: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Salempur</a:t>
            </a:r>
            <a:endParaRPr sz="28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650"/>
              </a:spcBef>
              <a:buFont typeface="Calibri"/>
              <a:buChar char="•"/>
            </a:pPr>
            <a:endParaRPr sz="2800">
              <a:latin typeface="Calibri"/>
              <a:cs typeface="Calibri"/>
            </a:endParaRPr>
          </a:p>
          <a:p>
            <a:pPr marL="239395" marR="204470" indent="-227329">
              <a:lnSpc>
                <a:spcPts val="3030"/>
              </a:lnSpc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Algorithms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implemented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codes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available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following 	</a:t>
            </a:r>
            <a:r>
              <a:rPr sz="2800" dirty="0">
                <a:latin typeface="Calibri"/>
                <a:cs typeface="Calibri"/>
              </a:rPr>
              <a:t>colab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link.</a:t>
            </a:r>
            <a:endParaRPr sz="2800">
              <a:latin typeface="Calibri"/>
              <a:cs typeface="Calibri"/>
            </a:endParaRPr>
          </a:p>
          <a:p>
            <a:pPr marL="241300">
              <a:lnSpc>
                <a:spcPts val="2360"/>
              </a:lnSpc>
            </a:pPr>
            <a:r>
              <a:rPr sz="22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https://colab.research.google.com/drive/14muegNdScXMjNGDx5VmnLSMaysSB9k8i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B548A-6301-327D-6FE2-CAB0FE41CAE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r>
              <a:rPr lang="en-IN" dirty="0"/>
              <a:t>21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Limitations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07918"/>
            <a:ext cx="9994900" cy="207073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Satellite</a:t>
            </a:r>
            <a:r>
              <a:rPr sz="2800" spc="-1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resolution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variation</a:t>
            </a:r>
            <a:r>
              <a:rPr sz="2800" spc="-1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affects</a:t>
            </a:r>
            <a:r>
              <a:rPr sz="2800" spc="-1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accuracy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Cloud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cover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challenges</a:t>
            </a: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65"/>
              </a:spcBef>
              <a:buFont typeface="Arial MT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Insufficient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Labels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cover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whole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district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(Only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53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images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available)</a:t>
            </a: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Industrial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vs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Residential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patterns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differ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5DA053-E1A3-7264-FE4E-AC4DE86AB11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r>
              <a:rPr lang="en-IN" dirty="0"/>
              <a:t>22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Conclusion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07918"/>
            <a:ext cx="9230360" cy="258318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800" b="1" dirty="0">
                <a:latin typeface="Calibri"/>
                <a:cs typeface="Calibri"/>
              </a:rPr>
              <a:t>Our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multi-</a:t>
            </a:r>
            <a:r>
              <a:rPr sz="2800" b="1" dirty="0">
                <a:latin typeface="Calibri"/>
                <a:cs typeface="Calibri"/>
              </a:rPr>
              <a:t>approach</a:t>
            </a:r>
            <a:r>
              <a:rPr sz="2800" b="1" spc="-3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AI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framework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Detects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unauthorized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development</a:t>
            </a: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65"/>
              </a:spcBef>
              <a:buFont typeface="Arial MT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Supports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data-</a:t>
            </a:r>
            <a:r>
              <a:rPr sz="2800" dirty="0">
                <a:latin typeface="Calibri"/>
                <a:cs typeface="Calibri"/>
              </a:rPr>
              <a:t>driven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policymaking</a:t>
            </a: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Promotes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sustainable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city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planning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spc="-35" dirty="0">
                <a:latin typeface="Calibri"/>
                <a:cs typeface="Calibri"/>
              </a:rPr>
              <a:t>Tells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how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well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area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build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based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development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layouts.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2C6F0D-828F-B33E-86A0-8F5986BAEA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r>
              <a:rPr lang="en-IN" dirty="0"/>
              <a:t>23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Future</a:t>
            </a:r>
            <a:r>
              <a:rPr spc="-85" dirty="0"/>
              <a:t> </a:t>
            </a:r>
            <a:r>
              <a:rPr spc="-10" dirty="0"/>
              <a:t>Scope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07918"/>
            <a:ext cx="9721850" cy="207073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Improve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U-</a:t>
            </a:r>
            <a:r>
              <a:rPr sz="2800" dirty="0">
                <a:latin typeface="Calibri"/>
                <a:cs typeface="Calibri"/>
              </a:rPr>
              <a:t>net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model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accuracy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(By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labelling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more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dataset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images)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spc="-25" dirty="0">
                <a:latin typeface="Calibri"/>
                <a:cs typeface="Calibri"/>
              </a:rPr>
              <a:t>Real-</a:t>
            </a:r>
            <a:r>
              <a:rPr sz="2800" dirty="0">
                <a:latin typeface="Calibri"/>
                <a:cs typeface="Calibri"/>
              </a:rPr>
              <a:t>time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dashboard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authorities</a:t>
            </a: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65"/>
              </a:spcBef>
              <a:buFont typeface="Arial MT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Standardized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regulations</a:t>
            </a:r>
            <a:r>
              <a:rPr sz="2800" spc="-1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1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thresholding</a:t>
            </a: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Improved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UI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ease.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939CF-4F6D-AF74-79D2-1FC4788335E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r>
              <a:rPr lang="en-IN" dirty="0"/>
              <a:t>24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152400"/>
            <a:ext cx="80086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" dirty="0"/>
              <a:t>References: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4400" y="961514"/>
            <a:ext cx="10096500" cy="531940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526416" marR="5080" indent="-514350">
              <a:lnSpc>
                <a:spcPts val="3020"/>
              </a:lnSpc>
              <a:spcBef>
                <a:spcPts val="480"/>
              </a:spcBef>
              <a:buFont typeface="+mj-lt"/>
              <a:buAutoNum type="arabicParenR"/>
              <a:tabLst>
                <a:tab pos="469900" algn="l"/>
              </a:tabLst>
            </a:pPr>
            <a:r>
              <a:rPr lang="en-US" sz="2600" dirty="0" err="1"/>
              <a:t>Kmeans</a:t>
            </a:r>
            <a:r>
              <a:rPr lang="en-US" sz="2600" dirty="0"/>
              <a:t> from V. Kharat and S. </a:t>
            </a:r>
            <a:r>
              <a:rPr lang="en-US" sz="2600" dirty="0" err="1"/>
              <a:t>Khatdeo</a:t>
            </a:r>
            <a:r>
              <a:rPr lang="en-US" sz="2600" dirty="0"/>
              <a:t>, "Land cover clustering and classification of satellite images.</a:t>
            </a:r>
            <a:endParaRPr lang="en-US" sz="2600" dirty="0">
              <a:latin typeface="Calibri"/>
              <a:cs typeface="Calibri"/>
            </a:endParaRPr>
          </a:p>
          <a:p>
            <a:pPr marL="526416" marR="5080" indent="-514350">
              <a:lnSpc>
                <a:spcPts val="3020"/>
              </a:lnSpc>
              <a:spcBef>
                <a:spcPts val="480"/>
              </a:spcBef>
              <a:buFont typeface="+mj-lt"/>
              <a:buAutoNum type="arabicParenR"/>
              <a:tabLst>
                <a:tab pos="469900" algn="l"/>
              </a:tabLst>
            </a:pPr>
            <a:r>
              <a:rPr sz="2600" dirty="0">
                <a:latin typeface="Calibri"/>
                <a:cs typeface="Calibri"/>
              </a:rPr>
              <a:t>For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SSIM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we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have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used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“SAR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Image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Change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Detection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via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Multiple- </a:t>
            </a:r>
            <a:r>
              <a:rPr sz="2600" dirty="0">
                <a:latin typeface="Calibri"/>
                <a:cs typeface="Calibri"/>
              </a:rPr>
              <a:t>Window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Processing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with</a:t>
            </a:r>
            <a:r>
              <a:rPr sz="2600" spc="-10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Structural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Similarity”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research</a:t>
            </a:r>
            <a:r>
              <a:rPr sz="2600" spc="-10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paper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by </a:t>
            </a:r>
            <a:r>
              <a:rPr sz="2600" dirty="0">
                <a:latin typeface="Calibri"/>
                <a:cs typeface="Calibri"/>
              </a:rPr>
              <a:t>Minseok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kang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and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Jaemin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Baek.</a:t>
            </a:r>
            <a:endParaRPr lang="en-US" sz="2600" spc="-10" dirty="0">
              <a:latin typeface="Calibri"/>
              <a:cs typeface="Calibri"/>
            </a:endParaRPr>
          </a:p>
          <a:p>
            <a:pPr marL="526416" marR="5080" indent="-514350">
              <a:lnSpc>
                <a:spcPts val="3020"/>
              </a:lnSpc>
              <a:spcBef>
                <a:spcPts val="480"/>
              </a:spcBef>
              <a:buFont typeface="+mj-lt"/>
              <a:buAutoNum type="arabicParenR"/>
              <a:tabLst>
                <a:tab pos="469900" algn="l"/>
              </a:tabLst>
            </a:pPr>
            <a:r>
              <a:rPr sz="2600" dirty="0">
                <a:latin typeface="Calibri"/>
                <a:cs typeface="Calibri"/>
              </a:rPr>
              <a:t>For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Unet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we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have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used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“URBAN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CHANGE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DETECTION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BASED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ON</a:t>
            </a:r>
            <a:r>
              <a:rPr lang="en-US"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SEMANTIC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spc="-45" dirty="0">
                <a:latin typeface="Calibri"/>
                <a:cs typeface="Calibri"/>
              </a:rPr>
              <a:t>SEGMENTATION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AND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spc="-30" dirty="0">
                <a:latin typeface="Calibri"/>
                <a:cs typeface="Calibri"/>
              </a:rPr>
              <a:t>FULLY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CONVOLUTIONAL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LSTM</a:t>
            </a:r>
            <a:r>
              <a:rPr lang="en-IN" sz="2600" dirty="0">
                <a:latin typeface="Calibri"/>
                <a:cs typeface="Calibri"/>
              </a:rPr>
              <a:t>NETWORKS”</a:t>
            </a:r>
            <a:r>
              <a:rPr lang="en-IN" sz="2600" spc="-40" dirty="0">
                <a:latin typeface="Calibri"/>
                <a:cs typeface="Calibri"/>
              </a:rPr>
              <a:t> </a:t>
            </a:r>
            <a:r>
              <a:rPr lang="en-IN" sz="2600" dirty="0">
                <a:latin typeface="Calibri"/>
                <a:cs typeface="Calibri"/>
              </a:rPr>
              <a:t>by</a:t>
            </a:r>
            <a:r>
              <a:rPr lang="en-IN" sz="2600" spc="-50" dirty="0">
                <a:latin typeface="Calibri"/>
                <a:cs typeface="Calibri"/>
              </a:rPr>
              <a:t> </a:t>
            </a:r>
            <a:r>
              <a:rPr lang="en-IN" sz="2600" dirty="0">
                <a:latin typeface="Calibri"/>
                <a:cs typeface="Calibri"/>
              </a:rPr>
              <a:t>Maria</a:t>
            </a:r>
            <a:r>
              <a:rPr lang="en-IN" sz="2600" spc="-60" dirty="0">
                <a:latin typeface="Calibri"/>
                <a:cs typeface="Calibri"/>
              </a:rPr>
              <a:t> </a:t>
            </a:r>
            <a:r>
              <a:rPr lang="en-IN" sz="2600" spc="-10" dirty="0" err="1">
                <a:latin typeface="Calibri"/>
                <a:cs typeface="Calibri"/>
              </a:rPr>
              <a:t>Papadomanolaki</a:t>
            </a:r>
            <a:r>
              <a:rPr lang="en-IN" sz="2600" spc="-25" dirty="0">
                <a:latin typeface="Calibri"/>
                <a:cs typeface="Calibri"/>
              </a:rPr>
              <a:t> </a:t>
            </a:r>
            <a:r>
              <a:rPr lang="en-IN" sz="2600" dirty="0">
                <a:latin typeface="Calibri"/>
                <a:cs typeface="Calibri"/>
              </a:rPr>
              <a:t>and</a:t>
            </a:r>
            <a:r>
              <a:rPr lang="en-IN" sz="2600" spc="-55" dirty="0">
                <a:latin typeface="Calibri"/>
                <a:cs typeface="Calibri"/>
              </a:rPr>
              <a:t> </a:t>
            </a:r>
            <a:r>
              <a:rPr lang="en-IN" sz="2600" dirty="0">
                <a:latin typeface="Calibri"/>
                <a:cs typeface="Calibri"/>
              </a:rPr>
              <a:t>Maria</a:t>
            </a:r>
            <a:r>
              <a:rPr lang="en-IN" sz="2600" spc="-55" dirty="0">
                <a:latin typeface="Calibri"/>
                <a:cs typeface="Calibri"/>
              </a:rPr>
              <a:t> </a:t>
            </a:r>
            <a:r>
              <a:rPr lang="en-IN" sz="2600" spc="-10" dirty="0" err="1">
                <a:latin typeface="Calibri"/>
                <a:cs typeface="Calibri"/>
              </a:rPr>
              <a:t>Vakalopoulou</a:t>
            </a:r>
            <a:r>
              <a:rPr lang="en-IN" sz="2600" spc="-10" dirty="0">
                <a:latin typeface="Calibri"/>
                <a:cs typeface="Calibri"/>
              </a:rPr>
              <a:t>.</a:t>
            </a:r>
          </a:p>
          <a:p>
            <a:pPr marL="526416" marR="5080" indent="-514350">
              <a:lnSpc>
                <a:spcPts val="3020"/>
              </a:lnSpc>
              <a:spcBef>
                <a:spcPts val="480"/>
              </a:spcBef>
              <a:buFont typeface="+mj-lt"/>
              <a:buAutoNum type="arabicParenR"/>
              <a:tabLst>
                <a:tab pos="469900" algn="l"/>
              </a:tabLst>
            </a:pPr>
            <a:r>
              <a:rPr sz="2600" dirty="0">
                <a:latin typeface="Calibri"/>
                <a:cs typeface="Calibri"/>
              </a:rPr>
              <a:t>Kaggle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dataset: (</a:t>
            </a:r>
            <a:r>
              <a:rPr sz="26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https://www.kaggle.com/datasets/balraj98/massachusetts-</a:t>
            </a:r>
            <a:r>
              <a:rPr sz="2600" spc="-10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26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buildings-</a:t>
            </a:r>
            <a:r>
              <a:rPr sz="26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dataset</a:t>
            </a:r>
            <a:r>
              <a:rPr sz="2600" spc="-10" dirty="0">
                <a:latin typeface="Calibri"/>
                <a:cs typeface="Calibri"/>
              </a:rPr>
              <a:t>)</a:t>
            </a:r>
            <a:endParaRPr lang="en-US" sz="2600" spc="-10" dirty="0">
              <a:latin typeface="Calibri"/>
              <a:cs typeface="Calibri"/>
            </a:endParaRPr>
          </a:p>
          <a:p>
            <a:pPr marL="526416" marR="5080" indent="-514350">
              <a:lnSpc>
                <a:spcPts val="3020"/>
              </a:lnSpc>
              <a:spcBef>
                <a:spcPts val="480"/>
              </a:spcBef>
              <a:buFont typeface="+mj-lt"/>
              <a:buAutoNum type="arabicParenR"/>
              <a:tabLst>
                <a:tab pos="469900" algn="l"/>
              </a:tabLst>
            </a:pPr>
            <a:r>
              <a:rPr lang="en-IN" sz="2600" spc="-10" dirty="0">
                <a:latin typeface="Calibri"/>
                <a:cs typeface="Calibri"/>
              </a:rPr>
              <a:t>Layout maps from official UP Govt. Industrial Development website (UPSIDA): </a:t>
            </a:r>
            <a:r>
              <a:rPr lang="en-IN" sz="2600" spc="-10" dirty="0">
                <a:latin typeface="Calibri"/>
                <a:cs typeface="Calibri"/>
                <a:hlinkClick r:id="rId3"/>
              </a:rPr>
              <a:t>https://onemapup.nic.in/upsida/master.aspx</a:t>
            </a:r>
            <a:endParaRPr sz="2600" dirty="0">
              <a:latin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3404F6-4C4F-A74E-A5AC-286FDDBB0F4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r>
              <a:rPr lang="en-IN" dirty="0"/>
              <a:t>25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23183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Thank</a:t>
            </a:r>
            <a:r>
              <a:rPr spc="-25" dirty="0"/>
              <a:t> </a:t>
            </a:r>
            <a:r>
              <a:rPr spc="-90" dirty="0"/>
              <a:t>You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3493"/>
            <a:ext cx="59131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We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welcome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questions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panel.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6EC351-EF1B-EC0C-E7E8-9A535499F67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r>
              <a:rPr lang="en-IN" dirty="0"/>
              <a:t>26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B0DB4-6248-1876-9603-0F2254068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385EA1-F577-C4D7-1DBE-64C4B2D63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7079" y="1819275"/>
            <a:ext cx="10373995" cy="4308872"/>
          </a:xfrm>
        </p:spPr>
        <p:txBody>
          <a:bodyPr/>
          <a:lstStyle/>
          <a:p>
            <a:pPr marL="342900" indent="-342900">
              <a:buAutoNum type="arabicParenR"/>
            </a:pPr>
            <a:r>
              <a:rPr lang="en-US" sz="2800" dirty="0"/>
              <a:t>Problem definition</a:t>
            </a:r>
          </a:p>
          <a:p>
            <a:pPr marL="342900" indent="-342900">
              <a:buAutoNum type="arabicParenR"/>
            </a:pPr>
            <a:r>
              <a:rPr lang="en-US" sz="2800" dirty="0"/>
              <a:t>Research Objectives</a:t>
            </a:r>
          </a:p>
          <a:p>
            <a:pPr marL="342900" indent="-342900">
              <a:buAutoNum type="arabicParenR"/>
            </a:pPr>
            <a:r>
              <a:rPr lang="en-US" sz="2800" dirty="0"/>
              <a:t>Study Area</a:t>
            </a:r>
          </a:p>
          <a:p>
            <a:pPr marL="342900" indent="-342900">
              <a:buAutoNum type="arabicParenR"/>
            </a:pPr>
            <a:r>
              <a:rPr lang="en-US" sz="2800" dirty="0"/>
              <a:t>Proposed Approaches:</a:t>
            </a:r>
          </a:p>
          <a:p>
            <a:pPr lvl="1"/>
            <a:r>
              <a:rPr lang="en-IN" sz="2800" spc="-40" dirty="0"/>
              <a:t>I) K-</a:t>
            </a:r>
            <a:r>
              <a:rPr lang="en-IN" sz="2800" dirty="0"/>
              <a:t>Means</a:t>
            </a:r>
            <a:r>
              <a:rPr lang="en-IN" sz="2800" spc="-40" dirty="0"/>
              <a:t> </a:t>
            </a:r>
            <a:r>
              <a:rPr lang="en-IN" sz="2800" dirty="0"/>
              <a:t>on</a:t>
            </a:r>
            <a:r>
              <a:rPr lang="en-IN" sz="2800" spc="-45" dirty="0"/>
              <a:t> </a:t>
            </a:r>
            <a:r>
              <a:rPr lang="en-IN" sz="2800" dirty="0"/>
              <a:t>Plan</a:t>
            </a:r>
            <a:r>
              <a:rPr lang="en-IN" sz="2800" spc="-40" dirty="0"/>
              <a:t> </a:t>
            </a:r>
            <a:r>
              <a:rPr lang="en-IN" sz="2800" spc="-20" dirty="0"/>
              <a:t>Maps</a:t>
            </a:r>
          </a:p>
          <a:p>
            <a:pPr lvl="1"/>
            <a:r>
              <a:rPr lang="en-IN" sz="2800" spc="-30" dirty="0"/>
              <a:t>II) U-</a:t>
            </a:r>
            <a:r>
              <a:rPr lang="en-IN" sz="2800" dirty="0"/>
              <a:t>Net</a:t>
            </a:r>
            <a:r>
              <a:rPr lang="en-IN" sz="2800" spc="-85" dirty="0"/>
              <a:t> </a:t>
            </a:r>
            <a:r>
              <a:rPr lang="en-IN" sz="2800" dirty="0"/>
              <a:t>for</a:t>
            </a:r>
            <a:r>
              <a:rPr lang="en-IN" sz="2800" spc="-105" dirty="0"/>
              <a:t> </a:t>
            </a:r>
            <a:r>
              <a:rPr lang="en-IN" sz="2800" dirty="0"/>
              <a:t>Feature</a:t>
            </a:r>
            <a:r>
              <a:rPr lang="en-IN" sz="2800" spc="-120" dirty="0"/>
              <a:t> </a:t>
            </a:r>
            <a:r>
              <a:rPr lang="en-IN" sz="2800" spc="-10" dirty="0"/>
              <a:t>Extraction</a:t>
            </a:r>
            <a:endParaRPr lang="en-US" sz="2800" dirty="0"/>
          </a:p>
          <a:p>
            <a:pPr marL="342900" indent="-342900">
              <a:buAutoNum type="arabicParenR"/>
            </a:pPr>
            <a:r>
              <a:rPr lang="en-IN" sz="2800" dirty="0"/>
              <a:t>Image</a:t>
            </a:r>
            <a:r>
              <a:rPr lang="en-IN" sz="2800" spc="-35" dirty="0"/>
              <a:t> </a:t>
            </a:r>
            <a:r>
              <a:rPr lang="en-IN" sz="2800" spc="-10" dirty="0"/>
              <a:t>Alignment / Tiling</a:t>
            </a:r>
          </a:p>
          <a:p>
            <a:pPr marL="342900" indent="-342900">
              <a:buAutoNum type="arabicParenR"/>
            </a:pPr>
            <a:r>
              <a:rPr lang="en-IN" sz="2800" dirty="0"/>
              <a:t>SSIM</a:t>
            </a:r>
            <a:r>
              <a:rPr lang="en-IN" sz="2800" spc="-90" dirty="0"/>
              <a:t> </a:t>
            </a:r>
            <a:r>
              <a:rPr lang="en-IN" sz="2800" dirty="0"/>
              <a:t>for</a:t>
            </a:r>
            <a:r>
              <a:rPr lang="en-IN" sz="2800" spc="-90" dirty="0"/>
              <a:t> </a:t>
            </a:r>
            <a:r>
              <a:rPr lang="en-IN" sz="2800" dirty="0"/>
              <a:t>Deviation</a:t>
            </a:r>
            <a:r>
              <a:rPr lang="en-IN" sz="2800" spc="-90" dirty="0"/>
              <a:t> </a:t>
            </a:r>
            <a:r>
              <a:rPr lang="en-IN" sz="2800" spc="-10" dirty="0"/>
              <a:t>Detection</a:t>
            </a:r>
            <a:endParaRPr lang="en-US" sz="2800" dirty="0"/>
          </a:p>
          <a:p>
            <a:pPr marL="342900" indent="-342900">
              <a:buAutoNum type="arabicParenR"/>
            </a:pPr>
            <a:r>
              <a:rPr lang="en-US" sz="2800" dirty="0"/>
              <a:t>Results</a:t>
            </a:r>
          </a:p>
          <a:p>
            <a:pPr marL="342900" indent="-342900">
              <a:buAutoNum type="arabicParenR"/>
            </a:pPr>
            <a:r>
              <a:rPr lang="en-US" sz="2800" dirty="0"/>
              <a:t>User Interface / Project Demo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630621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753"/>
            <a:ext cx="424180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Problem</a:t>
            </a:r>
            <a:r>
              <a:rPr spc="-180" dirty="0"/>
              <a:t> </a:t>
            </a:r>
            <a:r>
              <a:rPr spc="-10" dirty="0"/>
              <a:t>Definition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767587"/>
            <a:ext cx="9405620" cy="1435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285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500" spc="-10" dirty="0">
                <a:latin typeface="Calibri"/>
                <a:cs typeface="Calibri"/>
              </a:rPr>
              <a:t>Compare:</a:t>
            </a:r>
            <a:endParaRPr sz="2500" dirty="0">
              <a:latin typeface="Calibri"/>
              <a:cs typeface="Calibri"/>
            </a:endParaRPr>
          </a:p>
          <a:p>
            <a:pPr marL="241300" marR="5080">
              <a:lnSpc>
                <a:spcPts val="2700"/>
              </a:lnSpc>
              <a:spcBef>
                <a:spcPts val="190"/>
              </a:spcBef>
            </a:pPr>
            <a:r>
              <a:rPr sz="2500" spc="-10" dirty="0">
                <a:latin typeface="Calibri"/>
                <a:cs typeface="Calibri"/>
              </a:rPr>
              <a:t>Govt-approved</a:t>
            </a:r>
            <a:r>
              <a:rPr sz="2500" spc="-8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development</a:t>
            </a:r>
            <a:r>
              <a:rPr sz="2500" spc="-6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map</a:t>
            </a:r>
            <a:r>
              <a:rPr sz="2500" spc="-6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vs</a:t>
            </a:r>
            <a:r>
              <a:rPr sz="2500" spc="-7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Actual</a:t>
            </a:r>
            <a:r>
              <a:rPr sz="2500" spc="-5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development</a:t>
            </a:r>
            <a:r>
              <a:rPr sz="2500" spc="-5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from</a:t>
            </a:r>
            <a:r>
              <a:rPr sz="2500" spc="-7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satellite imagery</a:t>
            </a:r>
            <a:endParaRPr sz="2500" dirty="0">
              <a:latin typeface="Calibri"/>
              <a:cs typeface="Calibri"/>
            </a:endParaRPr>
          </a:p>
          <a:p>
            <a:pPr marL="241300">
              <a:lnSpc>
                <a:spcPts val="2660"/>
              </a:lnSpc>
            </a:pPr>
            <a:r>
              <a:rPr sz="2500" dirty="0">
                <a:latin typeface="Calibri"/>
                <a:cs typeface="Calibri"/>
              </a:rPr>
              <a:t>→</a:t>
            </a:r>
            <a:r>
              <a:rPr sz="2500" spc="-7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Detect</a:t>
            </a:r>
            <a:r>
              <a:rPr sz="2500" spc="-7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deviations</a:t>
            </a:r>
            <a:r>
              <a:rPr sz="2500" spc="-8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&amp;</a:t>
            </a:r>
            <a:r>
              <a:rPr sz="2500" spc="-7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quantify</a:t>
            </a:r>
            <a:r>
              <a:rPr sz="2500" spc="-5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compliance</a:t>
            </a:r>
            <a:endParaRPr sz="250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71600" y="2209926"/>
            <a:ext cx="8168640" cy="4417060"/>
            <a:chOff x="1368805" y="2338133"/>
            <a:chExt cx="8168640" cy="44170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52998" y="2338133"/>
              <a:ext cx="4084320" cy="438175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8805" y="2338186"/>
              <a:ext cx="4084320" cy="441661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96B87EE-F756-4594-6E69-4AFAD31412BC}"/>
              </a:ext>
            </a:extLst>
          </p:cNvPr>
          <p:cNvSpPr txBox="1"/>
          <p:nvPr/>
        </p:nvSpPr>
        <p:spPr>
          <a:xfrm>
            <a:off x="9540113" y="5391351"/>
            <a:ext cx="304919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/>
              <a:t>Fig.1: Layout Plan and Satellite image of I.I.D CENTER INDUSTRIAL AREA, Etah </a:t>
            </a:r>
            <a:endParaRPr lang="en-IN" sz="17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975ABC-E82E-C70C-DB58-A4B0061822F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r>
              <a:rPr lang="en-US" dirty="0"/>
              <a:t>1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Research</a:t>
            </a:r>
            <a:r>
              <a:rPr spc="-155" dirty="0"/>
              <a:t> </a:t>
            </a:r>
            <a:r>
              <a:rPr spc="-10" dirty="0"/>
              <a:t>Objectives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07918"/>
            <a:ext cx="7425055" cy="207073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21945" indent="-30924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21945" algn="l"/>
              </a:tabLst>
            </a:pPr>
            <a:r>
              <a:rPr sz="2800" spc="-10" dirty="0">
                <a:latin typeface="Calibri"/>
                <a:cs typeface="Calibri"/>
              </a:rPr>
              <a:t>Automate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plan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map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processing</a:t>
            </a:r>
            <a:endParaRPr sz="2800" dirty="0">
              <a:latin typeface="Calibri"/>
              <a:cs typeface="Calibri"/>
            </a:endParaRPr>
          </a:p>
          <a:p>
            <a:pPr marL="321945" indent="-309245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321945" algn="l"/>
              </a:tabLst>
            </a:pPr>
            <a:r>
              <a:rPr sz="2800" dirty="0">
                <a:latin typeface="Calibri"/>
                <a:cs typeface="Calibri"/>
              </a:rPr>
              <a:t>Segment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buildings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&amp;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roads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satellite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imagery</a:t>
            </a:r>
            <a:endParaRPr sz="2800" dirty="0">
              <a:latin typeface="Calibri"/>
              <a:cs typeface="Calibri"/>
            </a:endParaRPr>
          </a:p>
          <a:p>
            <a:pPr marL="321945" indent="-309245">
              <a:lnSpc>
                <a:spcPct val="100000"/>
              </a:lnSpc>
              <a:spcBef>
                <a:spcPts val="665"/>
              </a:spcBef>
              <a:buFont typeface="Arial MT"/>
              <a:buChar char="•"/>
              <a:tabLst>
                <a:tab pos="321945" algn="l"/>
              </a:tabLst>
            </a:pPr>
            <a:r>
              <a:rPr sz="2800" dirty="0">
                <a:latin typeface="Calibri"/>
                <a:cs typeface="Calibri"/>
              </a:rPr>
              <a:t>Align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two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maps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spatially</a:t>
            </a:r>
            <a:endParaRPr sz="2800" dirty="0">
              <a:latin typeface="Calibri"/>
              <a:cs typeface="Calibri"/>
            </a:endParaRPr>
          </a:p>
          <a:p>
            <a:pPr marL="321945" indent="-309245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321945" algn="l"/>
              </a:tabLst>
            </a:pPr>
            <a:r>
              <a:rPr sz="2800" dirty="0">
                <a:latin typeface="Calibri"/>
                <a:cs typeface="Calibri"/>
              </a:rPr>
              <a:t>Quantify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development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deviation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F9881-4244-306B-B5A3-C784E6FE0FF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24600"/>
            <a:ext cx="2804160" cy="276999"/>
          </a:xfrm>
        </p:spPr>
        <p:txBody>
          <a:bodyPr/>
          <a:lstStyle/>
          <a:p>
            <a:r>
              <a:rPr lang="en-US" dirty="0"/>
              <a:t>2</a:t>
            </a:r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Study</a:t>
            </a:r>
            <a:r>
              <a:rPr spc="-25" dirty="0"/>
              <a:t> </a:t>
            </a:r>
            <a:r>
              <a:rPr spc="-20" dirty="0"/>
              <a:t>Area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595373"/>
            <a:ext cx="4014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400" dirty="0">
                <a:latin typeface="Calibri"/>
                <a:cs typeface="Calibri"/>
              </a:rPr>
              <a:t>Aligarh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Division,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Uttar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Pradesh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5360" y="6289547"/>
            <a:ext cx="669797" cy="56769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16939" y="5701995"/>
            <a:ext cx="6021070" cy="1052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2735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400" dirty="0">
                <a:latin typeface="Calibri"/>
                <a:cs typeface="Calibri"/>
              </a:rPr>
              <a:t>Focusing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major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residential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&amp;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industrial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sites</a:t>
            </a:r>
            <a:endParaRPr sz="2400" dirty="0">
              <a:latin typeface="Calibri"/>
              <a:cs typeface="Calibri"/>
            </a:endParaRPr>
          </a:p>
          <a:p>
            <a:pPr marL="460375" marR="1517650" lvl="1" indent="-219075">
              <a:lnSpc>
                <a:spcPts val="2620"/>
              </a:lnSpc>
              <a:spcBef>
                <a:spcPts val="160"/>
              </a:spcBef>
              <a:buChar char="•"/>
              <a:tabLst>
                <a:tab pos="614680" algn="l"/>
              </a:tabLst>
            </a:pPr>
            <a:r>
              <a:rPr sz="2400" spc="-10" dirty="0">
                <a:latin typeface="Calibri"/>
                <a:cs typeface="Calibri"/>
              </a:rPr>
              <a:t>Development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sites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(1991–2023) 	</a:t>
            </a:r>
            <a:r>
              <a:rPr sz="2400" dirty="0">
                <a:latin typeface="Calibri"/>
                <a:cs typeface="Calibri"/>
              </a:rPr>
              <a:t>Industrial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Residential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projects</a:t>
            </a:r>
            <a:endParaRPr sz="2400" dirty="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38200" y="2138046"/>
            <a:ext cx="10724006" cy="3124582"/>
            <a:chOff x="838200" y="2138046"/>
            <a:chExt cx="10724006" cy="3124582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rcRect b="7084"/>
            <a:stretch>
              <a:fillRect/>
            </a:stretch>
          </p:blipFill>
          <p:spPr>
            <a:xfrm>
              <a:off x="838200" y="2138046"/>
              <a:ext cx="5785992" cy="312458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4192" y="2138172"/>
              <a:ext cx="4938014" cy="301764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9D99150-0922-D392-626E-419F97BC04D1}"/>
              </a:ext>
            </a:extLst>
          </p:cNvPr>
          <p:cNvSpPr txBox="1"/>
          <p:nvPr/>
        </p:nvSpPr>
        <p:spPr>
          <a:xfrm>
            <a:off x="838200" y="5244241"/>
            <a:ext cx="6093618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/>
              <a:t>Fig.2: Location of area under study</a:t>
            </a:r>
            <a:endParaRPr lang="en-IN" sz="17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05A4647-1272-AECD-C6EF-80E7E62C75C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r>
              <a:rPr lang="en-US" dirty="0"/>
              <a:t>3</a:t>
            </a:r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9740" y="1400937"/>
            <a:ext cx="6790690" cy="47986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265" indent="-456565">
              <a:lnSpc>
                <a:spcPts val="2280"/>
              </a:lnSpc>
              <a:spcBef>
                <a:spcPts val="105"/>
              </a:spcBef>
              <a:buFont typeface="Wingdings"/>
              <a:buChar char=""/>
              <a:tabLst>
                <a:tab pos="469265" algn="l"/>
              </a:tabLst>
            </a:pPr>
            <a:r>
              <a:rPr sz="2000" dirty="0">
                <a:latin typeface="Calibri"/>
                <a:cs typeface="Calibri"/>
              </a:rPr>
              <a:t>Aligarh</a:t>
            </a:r>
            <a:r>
              <a:rPr sz="2000" spc="-1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District:</a:t>
            </a:r>
            <a:endParaRPr sz="2000">
              <a:latin typeface="Calibri"/>
              <a:cs typeface="Calibri"/>
            </a:endParaRPr>
          </a:p>
          <a:p>
            <a:pPr marL="927100" marR="2871470">
              <a:lnSpc>
                <a:spcPts val="2160"/>
              </a:lnSpc>
              <a:spcBef>
                <a:spcPts val="150"/>
              </a:spcBef>
            </a:pPr>
            <a:r>
              <a:rPr sz="2000" spc="-10" dirty="0">
                <a:latin typeface="Calibri"/>
                <a:cs typeface="Calibri"/>
              </a:rPr>
              <a:t>Atrauli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Industrial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Area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(1991) </a:t>
            </a:r>
            <a:r>
              <a:rPr sz="2000" dirty="0">
                <a:latin typeface="Calibri"/>
                <a:cs typeface="Calibri"/>
              </a:rPr>
              <a:t>CDF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chharat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(2009)</a:t>
            </a:r>
            <a:endParaRPr sz="2000">
              <a:latin typeface="Calibri"/>
              <a:cs typeface="Calibri"/>
            </a:endParaRPr>
          </a:p>
          <a:p>
            <a:pPr marL="927100">
              <a:lnSpc>
                <a:spcPts val="2010"/>
              </a:lnSpc>
            </a:pPr>
            <a:r>
              <a:rPr sz="2000" dirty="0">
                <a:latin typeface="Calibri"/>
                <a:cs typeface="Calibri"/>
              </a:rPr>
              <a:t>Swarn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Jayanti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Nagar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(2013)</a:t>
            </a:r>
            <a:endParaRPr sz="2000">
              <a:latin typeface="Calibri"/>
              <a:cs typeface="Calibri"/>
            </a:endParaRPr>
          </a:p>
          <a:p>
            <a:pPr marL="927100">
              <a:lnSpc>
                <a:spcPts val="2160"/>
              </a:lnSpc>
            </a:pPr>
            <a:r>
              <a:rPr sz="2000" spc="-20" dirty="0">
                <a:latin typeface="Calibri"/>
                <a:cs typeface="Calibri"/>
              </a:rPr>
              <a:t>Talanagari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(2014)</a:t>
            </a:r>
            <a:endParaRPr sz="2000">
              <a:latin typeface="Calibri"/>
              <a:cs typeface="Calibri"/>
            </a:endParaRPr>
          </a:p>
          <a:p>
            <a:pPr marL="927100">
              <a:lnSpc>
                <a:spcPts val="2160"/>
              </a:lnSpc>
            </a:pPr>
            <a:r>
              <a:rPr sz="2000" dirty="0">
                <a:latin typeface="Calibri"/>
                <a:cs typeface="Calibri"/>
              </a:rPr>
              <a:t>Sagvan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City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(2017)</a:t>
            </a:r>
            <a:endParaRPr sz="2000">
              <a:latin typeface="Calibri"/>
              <a:cs typeface="Calibri"/>
            </a:endParaRPr>
          </a:p>
          <a:p>
            <a:pPr marL="927100">
              <a:lnSpc>
                <a:spcPts val="2280"/>
              </a:lnSpc>
            </a:pPr>
            <a:r>
              <a:rPr sz="2000" dirty="0">
                <a:latin typeface="Calibri"/>
                <a:cs typeface="Calibri"/>
              </a:rPr>
              <a:t>Ozone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City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(2005)</a:t>
            </a:r>
            <a:endParaRPr sz="20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894"/>
              </a:spcBef>
              <a:buFont typeface="Wingdings"/>
              <a:buChar char=""/>
              <a:tabLst>
                <a:tab pos="298450" algn="l"/>
              </a:tabLst>
            </a:pPr>
            <a:r>
              <a:rPr sz="2000" spc="-10" dirty="0">
                <a:latin typeface="Calibri"/>
                <a:cs typeface="Calibri"/>
              </a:rPr>
              <a:t>Hathras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District:</a:t>
            </a:r>
            <a:endParaRPr sz="20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Salempur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(2023)</a:t>
            </a:r>
            <a:endParaRPr sz="20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1240"/>
              </a:spcBef>
              <a:buFont typeface="Wingdings"/>
              <a:buChar char=""/>
              <a:tabLst>
                <a:tab pos="299085" algn="l"/>
              </a:tabLst>
            </a:pPr>
            <a:r>
              <a:rPr sz="1800" dirty="0">
                <a:latin typeface="Calibri"/>
                <a:cs typeface="Calibri"/>
              </a:rPr>
              <a:t>Etah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District:</a:t>
            </a:r>
            <a:endParaRPr sz="1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IA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Etah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(2002)</a:t>
            </a:r>
            <a:endParaRPr sz="1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IID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Center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(2005)</a:t>
            </a:r>
            <a:endParaRPr sz="1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Orni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(2022)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1800">
              <a:latin typeface="Calibri"/>
              <a:cs typeface="Calibri"/>
            </a:endParaRPr>
          </a:p>
          <a:p>
            <a:pPr marL="163830" marR="508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Uploaded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here: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https://drive.google.com/file/d/1UuyCFHQ8w_zMNey-</a:t>
            </a:r>
            <a:r>
              <a:rPr sz="1800" spc="-10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1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PbL13luKCFGhjRN8/view?usp=sharing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19599" y="225678"/>
            <a:ext cx="7544613" cy="541312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7787" y="225678"/>
            <a:ext cx="356489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All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maps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either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taken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from </a:t>
            </a:r>
            <a:r>
              <a:rPr sz="2000" dirty="0">
                <a:latin typeface="Calibri"/>
                <a:cs typeface="Calibri"/>
              </a:rPr>
              <a:t>their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official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website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or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State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govt </a:t>
            </a:r>
            <a:r>
              <a:rPr sz="2000" dirty="0">
                <a:latin typeface="Calibri"/>
                <a:cs typeface="Calibri"/>
              </a:rPr>
              <a:t>official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website(UPSIDA).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07DAE-7DA7-6AB8-97A6-F97120486D53}"/>
              </a:ext>
            </a:extLst>
          </p:cNvPr>
          <p:cNvSpPr txBox="1"/>
          <p:nvPr/>
        </p:nvSpPr>
        <p:spPr>
          <a:xfrm>
            <a:off x="8077200" y="5678269"/>
            <a:ext cx="43442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Fig.3: Layout Plan of </a:t>
            </a:r>
            <a:r>
              <a:rPr lang="en-US" dirty="0" err="1"/>
              <a:t>Atrauli</a:t>
            </a:r>
            <a:r>
              <a:rPr lang="en-US" dirty="0"/>
              <a:t>, its details from UPSIDA Website [5]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E7BB20-786B-B221-CCF6-0D4CDADB085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r>
              <a:rPr lang="en-US" dirty="0"/>
              <a:t>4</a:t>
            </a:r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Proposed</a:t>
            </a:r>
            <a:r>
              <a:rPr spc="-135" dirty="0"/>
              <a:t> </a:t>
            </a:r>
            <a:r>
              <a:rPr spc="-10" dirty="0"/>
              <a:t>Approaches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09064"/>
            <a:ext cx="7725409" cy="315531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19"/>
              </a:spcBef>
              <a:buChar char="•"/>
              <a:tabLst>
                <a:tab pos="241300" algn="l"/>
              </a:tabLst>
            </a:pPr>
            <a:r>
              <a:rPr sz="2500" spc="-10" dirty="0">
                <a:latin typeface="Calibri"/>
                <a:cs typeface="Calibri"/>
              </a:rPr>
              <a:t>K-</a:t>
            </a:r>
            <a:r>
              <a:rPr sz="2500" dirty="0">
                <a:latin typeface="Calibri"/>
                <a:cs typeface="Calibri"/>
              </a:rPr>
              <a:t>Means</a:t>
            </a:r>
            <a:r>
              <a:rPr sz="2500" spc="-3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Clustering</a:t>
            </a:r>
            <a:endParaRPr sz="2500">
              <a:latin typeface="Calibri"/>
              <a:cs typeface="Calibri"/>
            </a:endParaRPr>
          </a:p>
          <a:p>
            <a:pPr marL="1308100" lvl="1" indent="-309245">
              <a:lnSpc>
                <a:spcPts val="2850"/>
              </a:lnSpc>
              <a:spcBef>
                <a:spcPts val="720"/>
              </a:spcBef>
              <a:buFont typeface="Segoe UI Symbol"/>
              <a:buChar char="✓"/>
              <a:tabLst>
                <a:tab pos="1308100" algn="l"/>
              </a:tabLst>
            </a:pPr>
            <a:r>
              <a:rPr sz="2500" spc="-55" dirty="0">
                <a:latin typeface="Calibri"/>
                <a:cs typeface="Calibri"/>
              </a:rPr>
              <a:t>Text</a:t>
            </a:r>
            <a:r>
              <a:rPr sz="2500" spc="-7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Removal</a:t>
            </a:r>
            <a:endParaRPr sz="2500">
              <a:latin typeface="Calibri"/>
              <a:cs typeface="Calibri"/>
            </a:endParaRPr>
          </a:p>
          <a:p>
            <a:pPr marL="1236345" indent="-309245">
              <a:lnSpc>
                <a:spcPts val="2700"/>
              </a:lnSpc>
              <a:buFont typeface="Segoe UI Symbol"/>
              <a:buChar char="✓"/>
              <a:tabLst>
                <a:tab pos="1236345" algn="l"/>
              </a:tabLst>
            </a:pPr>
            <a:r>
              <a:rPr sz="2500" dirty="0">
                <a:latin typeface="Calibri"/>
                <a:cs typeface="Calibri"/>
              </a:rPr>
              <a:t>Color</a:t>
            </a:r>
            <a:r>
              <a:rPr sz="2500" spc="-6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reduction</a:t>
            </a:r>
            <a:r>
              <a:rPr sz="2500" spc="-4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(3–7</a:t>
            </a:r>
            <a:r>
              <a:rPr sz="2500" spc="-5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clusters)</a:t>
            </a:r>
            <a:endParaRPr sz="2500">
              <a:latin typeface="Calibri"/>
              <a:cs typeface="Calibri"/>
            </a:endParaRPr>
          </a:p>
          <a:p>
            <a:pPr marL="1236345" indent="-309245">
              <a:lnSpc>
                <a:spcPts val="2690"/>
              </a:lnSpc>
              <a:buFont typeface="Segoe UI Symbol"/>
              <a:buChar char="✓"/>
              <a:tabLst>
                <a:tab pos="1236345" algn="l"/>
              </a:tabLst>
            </a:pPr>
            <a:r>
              <a:rPr sz="2500" spc="-10" dirty="0">
                <a:latin typeface="Calibri"/>
                <a:cs typeface="Calibri"/>
              </a:rPr>
              <a:t>Grayscale</a:t>
            </a:r>
            <a:r>
              <a:rPr sz="2500" spc="-13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conversion</a:t>
            </a:r>
            <a:endParaRPr sz="2500">
              <a:latin typeface="Calibri"/>
              <a:cs typeface="Calibri"/>
            </a:endParaRPr>
          </a:p>
          <a:p>
            <a:pPr marL="241300" indent="-228600">
              <a:lnSpc>
                <a:spcPts val="2840"/>
              </a:lnSpc>
              <a:buChar char="•"/>
              <a:tabLst>
                <a:tab pos="241300" algn="l"/>
              </a:tabLst>
            </a:pPr>
            <a:r>
              <a:rPr sz="2500" dirty="0">
                <a:latin typeface="Calibri"/>
                <a:cs typeface="Calibri"/>
              </a:rPr>
              <a:t>U-Net</a:t>
            </a:r>
            <a:r>
              <a:rPr sz="2500" spc="-9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Semantic</a:t>
            </a:r>
            <a:r>
              <a:rPr sz="2500" spc="-8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Segmentation</a:t>
            </a:r>
            <a:r>
              <a:rPr sz="2500" spc="-8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(Approaches)</a:t>
            </a:r>
            <a:endParaRPr sz="2500">
              <a:latin typeface="Calibri"/>
              <a:cs typeface="Calibri"/>
            </a:endParaRPr>
          </a:p>
          <a:p>
            <a:pPr marL="1308100" lvl="1" indent="-309245">
              <a:lnSpc>
                <a:spcPts val="2850"/>
              </a:lnSpc>
              <a:spcBef>
                <a:spcPts val="720"/>
              </a:spcBef>
              <a:buFont typeface="Segoe UI Symbol"/>
              <a:buChar char="✓"/>
              <a:tabLst>
                <a:tab pos="1308100" algn="l"/>
              </a:tabLst>
            </a:pPr>
            <a:r>
              <a:rPr sz="2500" dirty="0">
                <a:latin typeface="Calibri"/>
                <a:cs typeface="Calibri"/>
              </a:rPr>
              <a:t>Directly</a:t>
            </a:r>
            <a:r>
              <a:rPr sz="2500" spc="-6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using</a:t>
            </a:r>
            <a:r>
              <a:rPr sz="2500" spc="-6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Unet</a:t>
            </a:r>
            <a:r>
              <a:rPr sz="2500" spc="-6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model</a:t>
            </a:r>
            <a:r>
              <a:rPr sz="2500" spc="-5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trained</a:t>
            </a:r>
            <a:r>
              <a:rPr sz="2500" spc="-6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on</a:t>
            </a:r>
            <a:r>
              <a:rPr sz="2500" spc="-7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USA</a:t>
            </a:r>
            <a:r>
              <a:rPr sz="2500" spc="-7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Dataset</a:t>
            </a:r>
            <a:endParaRPr sz="2500">
              <a:latin typeface="Calibri"/>
              <a:cs typeface="Calibri"/>
            </a:endParaRPr>
          </a:p>
          <a:p>
            <a:pPr marL="1235710" indent="-308610">
              <a:lnSpc>
                <a:spcPts val="2700"/>
              </a:lnSpc>
              <a:buFont typeface="Segoe UI Symbol"/>
              <a:buChar char="✓"/>
              <a:tabLst>
                <a:tab pos="1235710" algn="l"/>
              </a:tabLst>
            </a:pPr>
            <a:r>
              <a:rPr sz="2500" dirty="0">
                <a:latin typeface="Calibri"/>
                <a:cs typeface="Calibri"/>
              </a:rPr>
              <a:t>Using</a:t>
            </a:r>
            <a:r>
              <a:rPr sz="2500" spc="-5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Unet</a:t>
            </a:r>
            <a:r>
              <a:rPr sz="2500" spc="-5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model</a:t>
            </a:r>
            <a:r>
              <a:rPr sz="2500" spc="-4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trained</a:t>
            </a:r>
            <a:r>
              <a:rPr sz="2500" spc="-5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on</a:t>
            </a:r>
            <a:r>
              <a:rPr sz="2500" spc="-6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Alig</a:t>
            </a:r>
            <a:r>
              <a:rPr sz="2500" spc="-5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Dataset</a:t>
            </a:r>
            <a:endParaRPr sz="2500">
              <a:latin typeface="Calibri"/>
              <a:cs typeface="Calibri"/>
            </a:endParaRPr>
          </a:p>
          <a:p>
            <a:pPr marL="1236345" indent="-309245">
              <a:lnSpc>
                <a:spcPts val="2850"/>
              </a:lnSpc>
              <a:buFont typeface="Segoe UI Symbol"/>
              <a:buChar char="✓"/>
              <a:tabLst>
                <a:tab pos="1236345" algn="l"/>
              </a:tabLst>
            </a:pPr>
            <a:r>
              <a:rPr sz="2500" dirty="0">
                <a:latin typeface="Calibri"/>
                <a:cs typeface="Calibri"/>
              </a:rPr>
              <a:t>Using</a:t>
            </a:r>
            <a:r>
              <a:rPr sz="2500" spc="-80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Transfer</a:t>
            </a:r>
            <a:r>
              <a:rPr sz="2500" spc="-6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learning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37452-90E8-1D3B-AF1C-7886CB4B8E7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/>
          <a:lstStyle/>
          <a:p>
            <a:r>
              <a:rPr lang="en-US" dirty="0"/>
              <a:t>5</a:t>
            </a:r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Approach</a:t>
            </a:r>
            <a:r>
              <a:rPr spc="-70" dirty="0"/>
              <a:t> </a:t>
            </a:r>
            <a:r>
              <a:rPr dirty="0"/>
              <a:t>1:</a:t>
            </a:r>
            <a:r>
              <a:rPr spc="-45" dirty="0"/>
              <a:t> </a:t>
            </a:r>
            <a:r>
              <a:rPr lang="en-IN" spc="-40" dirty="0"/>
              <a:t>K-</a:t>
            </a:r>
            <a:r>
              <a:rPr lang="en-IN" dirty="0"/>
              <a:t>Means</a:t>
            </a:r>
            <a:r>
              <a:rPr lang="en-IN" spc="-40" dirty="0"/>
              <a:t> </a:t>
            </a:r>
            <a:r>
              <a:rPr lang="en-IN" dirty="0"/>
              <a:t>on</a:t>
            </a:r>
            <a:r>
              <a:rPr spc="-45" dirty="0"/>
              <a:t> </a:t>
            </a:r>
            <a:r>
              <a:rPr dirty="0"/>
              <a:t>Plan</a:t>
            </a:r>
            <a:r>
              <a:rPr spc="-40" dirty="0"/>
              <a:t> </a:t>
            </a:r>
            <a:r>
              <a:rPr spc="-20" dirty="0"/>
              <a:t>Maps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5240" y="1386281"/>
            <a:ext cx="7138034" cy="18537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2415" indent="-228600">
              <a:lnSpc>
                <a:spcPts val="2865"/>
              </a:lnSpc>
              <a:spcBef>
                <a:spcPts val="95"/>
              </a:spcBef>
              <a:buFont typeface="Arial MT"/>
              <a:buChar char="•"/>
              <a:tabLst>
                <a:tab pos="272415" algn="l"/>
              </a:tabLst>
            </a:pPr>
            <a:r>
              <a:rPr sz="2500" spc="-10" dirty="0">
                <a:latin typeface="Calibri"/>
                <a:cs typeface="Calibri"/>
              </a:rPr>
              <a:t>Tasks:</a:t>
            </a:r>
            <a:endParaRPr sz="2500" dirty="0">
              <a:latin typeface="Calibri"/>
              <a:cs typeface="Calibri"/>
            </a:endParaRPr>
          </a:p>
          <a:p>
            <a:pPr marL="582295" lvl="1" indent="-309245">
              <a:lnSpc>
                <a:spcPts val="2715"/>
              </a:lnSpc>
              <a:buFont typeface="Segoe UI Symbol"/>
              <a:buChar char="✓"/>
              <a:tabLst>
                <a:tab pos="582295" algn="l"/>
              </a:tabLst>
            </a:pPr>
            <a:r>
              <a:rPr sz="2500" spc="-55" dirty="0">
                <a:latin typeface="Calibri"/>
                <a:cs typeface="Calibri"/>
              </a:rPr>
              <a:t>Text</a:t>
            </a:r>
            <a:r>
              <a:rPr sz="2500" spc="-7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Removal</a:t>
            </a:r>
            <a:endParaRPr sz="2500" dirty="0">
              <a:latin typeface="Calibri"/>
              <a:cs typeface="Calibri"/>
            </a:endParaRPr>
          </a:p>
          <a:p>
            <a:pPr marL="582295" lvl="1" indent="-309245">
              <a:lnSpc>
                <a:spcPts val="2700"/>
              </a:lnSpc>
              <a:buFont typeface="Segoe UI Symbol"/>
              <a:buChar char="✓"/>
              <a:tabLst>
                <a:tab pos="582295" algn="l"/>
              </a:tabLst>
            </a:pPr>
            <a:r>
              <a:rPr sz="2500" dirty="0">
                <a:latin typeface="Calibri"/>
                <a:cs typeface="Calibri"/>
              </a:rPr>
              <a:t>Color</a:t>
            </a:r>
            <a:r>
              <a:rPr sz="2500" spc="-6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reduction</a:t>
            </a:r>
            <a:r>
              <a:rPr sz="2500" spc="-4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(3–7</a:t>
            </a:r>
            <a:r>
              <a:rPr sz="2500" spc="-5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clusters)</a:t>
            </a:r>
            <a:endParaRPr sz="2500" dirty="0">
              <a:latin typeface="Calibri"/>
              <a:cs typeface="Calibri"/>
            </a:endParaRPr>
          </a:p>
          <a:p>
            <a:pPr marL="582295" lvl="1" indent="-309245">
              <a:lnSpc>
                <a:spcPts val="2850"/>
              </a:lnSpc>
              <a:buFont typeface="Segoe UI Symbol"/>
              <a:buChar char="✓"/>
              <a:tabLst>
                <a:tab pos="582295" algn="l"/>
              </a:tabLst>
            </a:pPr>
            <a:r>
              <a:rPr sz="2500" spc="-10" dirty="0">
                <a:latin typeface="Calibri"/>
                <a:cs typeface="Calibri"/>
              </a:rPr>
              <a:t>Grayscale</a:t>
            </a:r>
            <a:r>
              <a:rPr sz="2500" spc="-13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conversion</a:t>
            </a:r>
            <a:endParaRPr sz="25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  <a:tabLst>
                <a:tab pos="3594100" algn="l"/>
              </a:tabLst>
            </a:pPr>
            <a:r>
              <a:rPr sz="1800" dirty="0">
                <a:latin typeface="Calibri"/>
                <a:cs typeface="Calibri"/>
              </a:rPr>
              <a:t>Original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Image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lang="en-US" sz="1800" dirty="0">
                <a:latin typeface="Calibri"/>
                <a:cs typeface="Calibri"/>
              </a:rPr>
              <a:t>		</a:t>
            </a:r>
            <a:r>
              <a:rPr sz="1800" dirty="0">
                <a:latin typeface="Calibri"/>
                <a:cs typeface="Calibri"/>
              </a:rPr>
              <a:t>After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40" dirty="0">
                <a:latin typeface="Calibri"/>
                <a:cs typeface="Calibri"/>
              </a:rPr>
              <a:t>Text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remove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06264" y="3429005"/>
            <a:ext cx="2742818" cy="342899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" y="3362134"/>
            <a:ext cx="2555113" cy="334835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06907" y="3259623"/>
            <a:ext cx="2512906" cy="351133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241917" y="2921000"/>
            <a:ext cx="1434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After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Grayscale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822700" y="4465573"/>
            <a:ext cx="741680" cy="655955"/>
            <a:chOff x="3822700" y="4465573"/>
            <a:chExt cx="741680" cy="655955"/>
          </a:xfrm>
        </p:grpSpPr>
        <p:sp>
          <p:nvSpPr>
            <p:cNvPr id="9" name="object 9"/>
            <p:cNvSpPr/>
            <p:nvPr/>
          </p:nvSpPr>
          <p:spPr>
            <a:xfrm>
              <a:off x="3829050" y="4471923"/>
              <a:ext cx="728980" cy="643255"/>
            </a:xfrm>
            <a:custGeom>
              <a:avLst/>
              <a:gdLst/>
              <a:ahLst/>
              <a:cxnLst/>
              <a:rect l="l" t="t" r="r" b="b"/>
              <a:pathLst>
                <a:path w="728979" h="643254">
                  <a:moveTo>
                    <a:pt x="407162" y="0"/>
                  </a:moveTo>
                  <a:lnTo>
                    <a:pt x="407162" y="160781"/>
                  </a:lnTo>
                  <a:lnTo>
                    <a:pt x="0" y="160781"/>
                  </a:lnTo>
                  <a:lnTo>
                    <a:pt x="0" y="482219"/>
                  </a:lnTo>
                  <a:lnTo>
                    <a:pt x="407162" y="482219"/>
                  </a:lnTo>
                  <a:lnTo>
                    <a:pt x="407162" y="643001"/>
                  </a:lnTo>
                  <a:lnTo>
                    <a:pt x="728726" y="321563"/>
                  </a:lnTo>
                  <a:lnTo>
                    <a:pt x="40716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829050" y="4471923"/>
              <a:ext cx="728980" cy="643255"/>
            </a:xfrm>
            <a:custGeom>
              <a:avLst/>
              <a:gdLst/>
              <a:ahLst/>
              <a:cxnLst/>
              <a:rect l="l" t="t" r="r" b="b"/>
              <a:pathLst>
                <a:path w="728979" h="643254">
                  <a:moveTo>
                    <a:pt x="0" y="160781"/>
                  </a:moveTo>
                  <a:lnTo>
                    <a:pt x="407162" y="160781"/>
                  </a:lnTo>
                  <a:lnTo>
                    <a:pt x="407162" y="0"/>
                  </a:lnTo>
                  <a:lnTo>
                    <a:pt x="728726" y="321563"/>
                  </a:lnTo>
                  <a:lnTo>
                    <a:pt x="407162" y="643001"/>
                  </a:lnTo>
                  <a:lnTo>
                    <a:pt x="407162" y="482219"/>
                  </a:lnTo>
                  <a:lnTo>
                    <a:pt x="0" y="482219"/>
                  </a:lnTo>
                  <a:lnTo>
                    <a:pt x="0" y="160781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8168005" y="4465573"/>
            <a:ext cx="741680" cy="655955"/>
            <a:chOff x="8168005" y="4465573"/>
            <a:chExt cx="741680" cy="655955"/>
          </a:xfrm>
        </p:grpSpPr>
        <p:sp>
          <p:nvSpPr>
            <p:cNvPr id="12" name="object 12"/>
            <p:cNvSpPr/>
            <p:nvPr/>
          </p:nvSpPr>
          <p:spPr>
            <a:xfrm>
              <a:off x="8174355" y="4471923"/>
              <a:ext cx="728980" cy="643255"/>
            </a:xfrm>
            <a:custGeom>
              <a:avLst/>
              <a:gdLst/>
              <a:ahLst/>
              <a:cxnLst/>
              <a:rect l="l" t="t" r="r" b="b"/>
              <a:pathLst>
                <a:path w="728979" h="643254">
                  <a:moveTo>
                    <a:pt x="407162" y="0"/>
                  </a:moveTo>
                  <a:lnTo>
                    <a:pt x="407162" y="160781"/>
                  </a:lnTo>
                  <a:lnTo>
                    <a:pt x="0" y="160781"/>
                  </a:lnTo>
                  <a:lnTo>
                    <a:pt x="0" y="482219"/>
                  </a:lnTo>
                  <a:lnTo>
                    <a:pt x="407162" y="482219"/>
                  </a:lnTo>
                  <a:lnTo>
                    <a:pt x="407162" y="643001"/>
                  </a:lnTo>
                  <a:lnTo>
                    <a:pt x="728599" y="321563"/>
                  </a:lnTo>
                  <a:lnTo>
                    <a:pt x="40716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174355" y="4471923"/>
              <a:ext cx="728980" cy="643255"/>
            </a:xfrm>
            <a:custGeom>
              <a:avLst/>
              <a:gdLst/>
              <a:ahLst/>
              <a:cxnLst/>
              <a:rect l="l" t="t" r="r" b="b"/>
              <a:pathLst>
                <a:path w="728979" h="643254">
                  <a:moveTo>
                    <a:pt x="0" y="160781"/>
                  </a:moveTo>
                  <a:lnTo>
                    <a:pt x="407162" y="160781"/>
                  </a:lnTo>
                  <a:lnTo>
                    <a:pt x="407162" y="0"/>
                  </a:lnTo>
                  <a:lnTo>
                    <a:pt x="728599" y="321563"/>
                  </a:lnTo>
                  <a:lnTo>
                    <a:pt x="407162" y="643001"/>
                  </a:lnTo>
                  <a:lnTo>
                    <a:pt x="407162" y="482219"/>
                  </a:lnTo>
                  <a:lnTo>
                    <a:pt x="0" y="482219"/>
                  </a:lnTo>
                  <a:lnTo>
                    <a:pt x="0" y="160781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BA60638-3D6C-0265-3828-70C518F72537}"/>
              </a:ext>
            </a:extLst>
          </p:cNvPr>
          <p:cNvSpPr txBox="1"/>
          <p:nvPr/>
        </p:nvSpPr>
        <p:spPr>
          <a:xfrm>
            <a:off x="685800" y="6533516"/>
            <a:ext cx="6093618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/>
              <a:t>Fig.5: Approach 1 on IA Etah Map</a:t>
            </a:r>
            <a:endParaRPr lang="en-IN" sz="170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C085337-4F6B-FFCC-034D-938CF26DA10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065386" y="6395016"/>
            <a:ext cx="2804160" cy="276999"/>
          </a:xfrm>
        </p:spPr>
        <p:txBody>
          <a:bodyPr/>
          <a:lstStyle/>
          <a:p>
            <a:r>
              <a:rPr lang="en-US" dirty="0"/>
              <a:t>6</a:t>
            </a:r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</TotalTime>
  <Words>1438</Words>
  <Application>Microsoft Office PowerPoint</Application>
  <PresentationFormat>Widescreen</PresentationFormat>
  <Paragraphs>236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 MT</vt:lpstr>
      <vt:lpstr>Calibri</vt:lpstr>
      <vt:lpstr>Calibri Light</vt:lpstr>
      <vt:lpstr>Segoe UI Symbol</vt:lpstr>
      <vt:lpstr>Times New Roman</vt:lpstr>
      <vt:lpstr>Wingdings</vt:lpstr>
      <vt:lpstr>Office Theme</vt:lpstr>
      <vt:lpstr>Zakir Husain College of Engineering and Technology</vt:lpstr>
      <vt:lpstr>Motivation</vt:lpstr>
      <vt:lpstr>Contents</vt:lpstr>
      <vt:lpstr>Problem Definition</vt:lpstr>
      <vt:lpstr>Research Objectives</vt:lpstr>
      <vt:lpstr>Study Area</vt:lpstr>
      <vt:lpstr>All the maps are either taken from their official website or State govt official website(UPSIDA).</vt:lpstr>
      <vt:lpstr>Proposed Approaches</vt:lpstr>
      <vt:lpstr>Approach 1: K-Means on Plan Maps</vt:lpstr>
      <vt:lpstr>Color reduction Results (K number of color clusters):</vt:lpstr>
      <vt:lpstr>Result</vt:lpstr>
      <vt:lpstr>Image Alignment</vt:lpstr>
      <vt:lpstr>SSIM for Deviation Detection</vt:lpstr>
      <vt:lpstr>Approach 2: U-Net for Feature Extraction Idea: UNet for Building Segmentation (PyTorch)</vt:lpstr>
      <vt:lpstr>U-Net Model Implementation.</vt:lpstr>
      <vt:lpstr>Dataset Used</vt:lpstr>
      <vt:lpstr>U-Net Model Implementation</vt:lpstr>
      <vt:lpstr>We used a U-Net with a ResNet-50 encoder.</vt:lpstr>
      <vt:lpstr>Results on U-Net (ResNet-50 encoder)</vt:lpstr>
      <vt:lpstr>User Interface (Streamlit UI)</vt:lpstr>
      <vt:lpstr>PowerPoint Presentation</vt:lpstr>
      <vt:lpstr>PowerPoint Presentation</vt:lpstr>
      <vt:lpstr>Results Summary</vt:lpstr>
      <vt:lpstr>Results Summary</vt:lpstr>
      <vt:lpstr>Limitations</vt:lpstr>
      <vt:lpstr>Conclusion</vt:lpstr>
      <vt:lpstr>Future Scope</vt:lpstr>
      <vt:lpstr>References: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Prakhar Saxena</dc:creator>
  <cp:lastModifiedBy>Aryan Parashar</cp:lastModifiedBy>
  <cp:revision>16</cp:revision>
  <dcterms:created xsi:type="dcterms:W3CDTF">2025-12-23T13:51:02Z</dcterms:created>
  <dcterms:modified xsi:type="dcterms:W3CDTF">2025-12-23T18:09:38Z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2025-11-17T00:00:00Z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2025-12-23T00:00:00Z</vt:filetime>
  </property>
  <property fmtid="{D5CDD505-2E9C-101B-9397-08002B2CF9AE}" pid="5" name="Producer">
    <vt:lpwstr>Microsoft® PowerPoint® 2019</vt:lpwstr>
  </property>
</Properties>
</file>